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2" r:id="rId6"/>
    <p:sldId id="261" r:id="rId7"/>
    <p:sldId id="263" r:id="rId8"/>
    <p:sldId id="324" r:id="rId9"/>
    <p:sldId id="329" r:id="rId10"/>
    <p:sldId id="327" r:id="rId11"/>
    <p:sldId id="326" r:id="rId12"/>
    <p:sldId id="328" r:id="rId13"/>
    <p:sldId id="330" r:id="rId14"/>
    <p:sldId id="331" r:id="rId15"/>
    <p:sldId id="332" r:id="rId16"/>
    <p:sldId id="264" r:id="rId17"/>
    <p:sldId id="278" r:id="rId18"/>
    <p:sldId id="333" r:id="rId19"/>
    <p:sldId id="334" r:id="rId20"/>
    <p:sldId id="335" r:id="rId21"/>
    <p:sldId id="338" r:id="rId22"/>
    <p:sldId id="337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7" r:id="rId50"/>
    <p:sldId id="368" r:id="rId51"/>
    <p:sldId id="369" r:id="rId52"/>
    <p:sldId id="370" r:id="rId53"/>
    <p:sldId id="371" r:id="rId54"/>
    <p:sldId id="386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384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A9E949-57E1-10B5-07E0-396FCF8EF439}" name="규복 이" initials="규이" userId="737a1ec2bf1914a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9" autoAdjust="0"/>
  </p:normalViewPr>
  <p:slideViewPr>
    <p:cSldViewPr snapToGrid="0">
      <p:cViewPr varScale="1">
        <p:scale>
          <a:sx n="135" d="100"/>
          <a:sy n="135" d="100"/>
        </p:scale>
        <p:origin x="22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933E7-5186-A5A5-8204-468003306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817A79-D22D-9E7A-8FD1-D4A1C84EE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F0B6C-48EA-852D-9010-D8F722C0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5FFC7-58AC-F867-5617-E9EB5330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716D0-6704-2523-799F-380CF8B9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3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6C7C4-18B6-A8BE-C60C-3EE42DB0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A50371-F5F3-2C2A-5094-D6C5EBB64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4446D-2950-53EE-8440-C1AA64A7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F60B1-5E20-24CE-4EC9-496BDA7E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83FEA-CF49-2DDB-0D76-FF950C7A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4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185A50-DED5-88B3-8896-5C3D59B81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0CFC14-A8D0-EA0F-9AF3-A9626EF33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657DB-FC78-05E1-63F0-E437855C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21B6D-697C-B88B-6550-F00DD718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BE933-765F-7F79-7FF6-C59A1C86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5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7D2F8-9217-D3C0-CE5B-48ADB7B7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CCE32-D501-693E-3C4C-5FB16D69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5BC82-4058-BFE1-A342-EEFE63CB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F3E97-B8DC-6C70-0B27-DE2E1630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9E01D-4F7B-E17E-BD53-3B39CBE4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9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1C3C2-7DB3-3E9D-5646-618A2DEC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B79279-4AB1-4770-DF63-3A80C2D08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123E1-AF8B-7599-A78A-395C8F2F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B3FFB-9637-300C-89F1-BADEE8BB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7E563-4ED3-24F1-181E-1AB1F4B4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A9E5-1C86-7F50-0687-23D3179F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81083-CEFD-60CE-5911-221AC477B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F228B7-85A9-C6B9-1839-B25001AE3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97780-F19F-FDF2-D189-5B2C70B3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EA055-3A4E-99D9-1694-82B71E6E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9C42E-C92D-FF23-3BDC-98283A94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68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45541-0D0E-A461-CB73-629E9608C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76E645-E805-3934-2E8D-8BAC65E0D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8657E5-1A9A-EC06-D750-0775FC430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3CC832-93A4-0F8F-5B9F-0A07425D1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752178-B9BE-83CD-CF4C-2C842545D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2A2F8C-2B14-345E-AC2B-F84A0A87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2559F3-9605-84DE-C3C5-3E585824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98739A-F6F7-AB75-C6CF-16B4983F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3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83278-FDA7-2337-871B-6F1F54E3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474BC-5C9A-B82E-8550-F537D120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2CDED8-2421-063B-36F7-F16711F6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5D1156-EE6D-B503-A572-4963E521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2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8DA4B6-D640-49C5-13D8-1179ACC5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59A2C5-B6A3-D526-6D2A-4692A35E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B5E15-EFF8-D02D-23BE-DC3E01FE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9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34B84-8983-C0E2-2805-62FAD115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908CC-5567-9189-421A-500CB3C4A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045BBB-9B9C-B8E8-F1C1-FBF4572BD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B7FE1C-A093-5E21-B99B-11F1B39E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6EA736-AC32-FE06-162C-8AAA1A2E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2F48E-49EF-9E7E-40FD-E071D028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32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20072-9ACD-CD30-A171-A211251E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567625-25AD-BADB-5EDC-A59EEA9D7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8D739-3717-2682-8C28-619BD8993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9EEFE-300A-DD25-1D95-A0587CEF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8EE633-C13E-925D-9BAC-5F3C4A35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DB044C-A119-8996-30C1-175BD416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12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356227-C698-3889-3D06-D0D41362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EB004C-7B96-AE9A-D7DE-759E35604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2CBAA-275B-D87C-069E-AFF207E87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9A9098-0F8A-4425-9388-F81B1E85F6D4}" type="datetimeFigureOut">
              <a:rPr lang="ko-KR" altLang="en-US" smtClean="0"/>
              <a:t>2025-02-24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5F927-DE52-23C0-5947-86FCB266E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675DA-092A-3464-700A-BD32A91D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15345-B0AA-44DC-9563-406CF42FA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51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ko.wikipedia.org/wiki/%EC%A0%84%EC%82%AC_(%EC%83%9D%EB%AC%BC%ED%95%99)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youtu.be/hGo_AR90iXE?si=i0BG37FY5yR5z-1l&amp;t=1605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GUWe5mN1kc" TargetMode="External"/><Relationship Id="rId2" Type="http://schemas.openxmlformats.org/officeDocument/2006/relationships/hyperlink" Target="https://github.com/LeeGyuBok/main/tree/main/ChimeraSimulator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61.xml"/><Relationship Id="rId3" Type="http://schemas.openxmlformats.org/officeDocument/2006/relationships/slide" Target="slide16.xml"/><Relationship Id="rId7" Type="http://schemas.openxmlformats.org/officeDocument/2006/relationships/slide" Target="slide30.xml"/><Relationship Id="rId12" Type="http://schemas.openxmlformats.org/officeDocument/2006/relationships/slide" Target="slide55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slide" Target="slide54.xml"/><Relationship Id="rId5" Type="http://schemas.openxmlformats.org/officeDocument/2006/relationships/slide" Target="slide21.xml"/><Relationship Id="rId10" Type="http://schemas.openxmlformats.org/officeDocument/2006/relationships/slide" Target="slide41.xml"/><Relationship Id="rId4" Type="http://schemas.openxmlformats.org/officeDocument/2006/relationships/slide" Target="slide19.xml"/><Relationship Id="rId9" Type="http://schemas.openxmlformats.org/officeDocument/2006/relationships/slide" Target="slide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77291-C592-F440-E6B7-35BBB1D8A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0A2A9-B523-2FBA-B826-F07DB71F557B}"/>
              </a:ext>
            </a:extLst>
          </p:cNvPr>
          <p:cNvSpPr txBox="1"/>
          <p:nvPr/>
        </p:nvSpPr>
        <p:spPr>
          <a:xfrm>
            <a:off x="0" y="0"/>
            <a:ext cx="104261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게임 제목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키메라 시뮬레이터</a:t>
            </a:r>
            <a:endParaRPr lang="en-US" altLang="ko-KR" sz="3200" b="1" dirty="0"/>
          </a:p>
          <a:p>
            <a:endParaRPr lang="en-US" altLang="ko-KR" dirty="0"/>
          </a:p>
          <a:p>
            <a:r>
              <a:rPr lang="ko-KR" altLang="en-US" dirty="0"/>
              <a:t>장르</a:t>
            </a:r>
            <a:r>
              <a:rPr lang="en-US" altLang="ko-KR" dirty="0"/>
              <a:t>: </a:t>
            </a:r>
            <a:r>
              <a:rPr lang="ko-KR" altLang="en-US" dirty="0"/>
              <a:t>육성 시뮬레이션</a:t>
            </a:r>
            <a:r>
              <a:rPr lang="en-US" altLang="ko-KR" dirty="0"/>
              <a:t>, </a:t>
            </a:r>
            <a:r>
              <a:rPr lang="ko-KR" altLang="en-US" dirty="0"/>
              <a:t>수집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시스템</a:t>
            </a:r>
            <a:r>
              <a:rPr lang="en-US" altLang="ko-KR" dirty="0"/>
              <a:t>: </a:t>
            </a:r>
            <a:r>
              <a:rPr lang="ko-KR" altLang="en-US" dirty="0"/>
              <a:t>키메라 발생</a:t>
            </a:r>
            <a:r>
              <a:rPr lang="en-US" altLang="ko-KR" dirty="0"/>
              <a:t>, </a:t>
            </a:r>
            <a:r>
              <a:rPr lang="ko-KR" altLang="en-US" dirty="0"/>
              <a:t>키메라 전투</a:t>
            </a:r>
            <a:endParaRPr lang="en-US" altLang="ko-KR" dirty="0"/>
          </a:p>
          <a:p>
            <a:r>
              <a:rPr lang="ko-KR" altLang="en-US" dirty="0"/>
              <a:t>모티브가 된 게임</a:t>
            </a:r>
            <a:r>
              <a:rPr lang="en-US" altLang="ko-KR" dirty="0"/>
              <a:t>: </a:t>
            </a:r>
            <a:r>
              <a:rPr lang="ko-KR" altLang="en-US" dirty="0" err="1"/>
              <a:t>우마무스메</a:t>
            </a:r>
            <a:r>
              <a:rPr lang="en-US" altLang="ko-KR" dirty="0"/>
              <a:t> </a:t>
            </a:r>
            <a:r>
              <a:rPr lang="ko-KR" altLang="en-US" dirty="0" err="1"/>
              <a:t>프리티더비</a:t>
            </a:r>
            <a:r>
              <a:rPr lang="en-US" altLang="ko-KR" dirty="0"/>
              <a:t>,</a:t>
            </a:r>
            <a:r>
              <a:rPr lang="ko-KR" altLang="en-US" dirty="0"/>
              <a:t> 포켓몬스터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유니티버전</a:t>
            </a:r>
            <a:r>
              <a:rPr lang="en-US" altLang="ko-KR" dirty="0"/>
              <a:t>: </a:t>
            </a:r>
            <a:r>
              <a:rPr lang="ko-KR" altLang="en-US" dirty="0"/>
              <a:t>유니티</a:t>
            </a:r>
            <a:r>
              <a:rPr lang="en-US" altLang="ko-KR" dirty="0"/>
              <a:t>6, URP</a:t>
            </a:r>
          </a:p>
          <a:p>
            <a:r>
              <a:rPr lang="ko-KR" altLang="en-US" dirty="0"/>
              <a:t>플랫폼</a:t>
            </a:r>
            <a:r>
              <a:rPr lang="en-US" altLang="ko-KR" dirty="0"/>
              <a:t>: </a:t>
            </a:r>
            <a:r>
              <a:rPr lang="ko-KR" altLang="en-US" dirty="0"/>
              <a:t>스팀</a:t>
            </a:r>
            <a:endParaRPr lang="en-US" altLang="ko-KR" dirty="0"/>
          </a:p>
        </p:txBody>
      </p:sp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D211C4AB-C2F6-51E6-EB85-D432F65A99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우마무스메 프리티 더비">
            <a:extLst>
              <a:ext uri="{FF2B5EF4-FFF2-40B4-BE49-F238E27FC236}">
                <a16:creationId xmlns:a16="http://schemas.microsoft.com/office/drawing/2014/main" id="{D8E7D537-0877-DD3E-59EE-2EE01F48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40" y="1328057"/>
            <a:ext cx="3099928" cy="55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77011481-7844-82AC-2A4F-1647F1DB02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Picture 10" descr="포켓몬스터 소드 한글판 SWITCH, 패키지칩_이미지">
            <a:extLst>
              <a:ext uri="{FF2B5EF4-FFF2-40B4-BE49-F238E27FC236}">
                <a16:creationId xmlns:a16="http://schemas.microsoft.com/office/drawing/2014/main" id="{FC314B82-B193-2958-C9CF-DAC41799A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7" r="19404"/>
          <a:stretch/>
        </p:blipFill>
        <p:spPr bwMode="auto">
          <a:xfrm>
            <a:off x="3093107" y="2218966"/>
            <a:ext cx="2850493" cy="461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E7F38-513E-33C8-8DC0-DF36420F1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AEB6D5-ED31-9119-8F28-01FFAC6B2203}"/>
              </a:ext>
            </a:extLst>
          </p:cNvPr>
          <p:cNvSpPr txBox="1"/>
          <p:nvPr/>
        </p:nvSpPr>
        <p:spPr>
          <a:xfrm>
            <a:off x="0" y="8792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직급과 업적</a:t>
            </a:r>
            <a:r>
              <a:rPr lang="en-US" altLang="ko-KR" b="1" dirty="0"/>
              <a:t>(</a:t>
            </a:r>
            <a:r>
              <a:rPr lang="ko-KR" altLang="en-US" b="1" dirty="0"/>
              <a:t>코드</a:t>
            </a:r>
            <a:r>
              <a:rPr lang="en-US" altLang="ko-KR" b="1" dirty="0"/>
              <a:t>)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7AD68-0F7D-8420-2DF3-EC7535EC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1" y="795182"/>
            <a:ext cx="2964322" cy="2585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856D0-929A-2199-F5BA-D03B19B77C1C}"/>
              </a:ext>
            </a:extLst>
          </p:cNvPr>
          <p:cNvSpPr txBox="1"/>
          <p:nvPr/>
        </p:nvSpPr>
        <p:spPr>
          <a:xfrm>
            <a:off x="3183466" y="795182"/>
            <a:ext cx="884597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모든 업적 항목들은 </a:t>
            </a:r>
            <a:r>
              <a:rPr lang="en-US" altLang="ko-KR" dirty="0" err="1"/>
              <a:t>IAchieveClear</a:t>
            </a:r>
            <a:r>
              <a:rPr lang="ko-KR" altLang="en-US" dirty="0"/>
              <a:t>인터페이스를 구현합니다</a:t>
            </a:r>
            <a:r>
              <a:rPr lang="en-US" altLang="ko-KR" dirty="0"/>
              <a:t>. </a:t>
            </a:r>
            <a:r>
              <a:rPr lang="ko-KR" altLang="en-US" dirty="0"/>
              <a:t>이 인터페이스는 업적의 클리어 여부와 보상 획득 여부에 대한 구현을 강제합니다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대부분의 게임들은 기본적인 플레이를 통해서 업적을 달성할 수 있습니다</a:t>
            </a:r>
            <a:r>
              <a:rPr lang="en-US" altLang="ko-KR" dirty="0"/>
              <a:t>. </a:t>
            </a:r>
            <a:r>
              <a:rPr lang="ko-KR" altLang="en-US" dirty="0"/>
              <a:t>플레이어는</a:t>
            </a:r>
            <a:r>
              <a:rPr lang="en-US" altLang="ko-KR" dirty="0"/>
              <a:t> </a:t>
            </a:r>
            <a:r>
              <a:rPr lang="ko-KR" altLang="en-US" dirty="0"/>
              <a:t>달성한 업적에 대한 보상이 있는 경우</a:t>
            </a:r>
            <a:r>
              <a:rPr lang="en-US" altLang="ko-KR" dirty="0"/>
              <a:t>, </a:t>
            </a:r>
            <a:r>
              <a:rPr lang="ko-KR" altLang="en-US" dirty="0"/>
              <a:t>그 보상을 수령하지 않은 상태에서도 게임을 플레이할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이를 통해 업적 시스템의 업적 달성과 보상 획득과정은 구분되어 있음을 알 수 있었고 달성과 획득에 대한 관리를 나누어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BC8087-743C-7692-31F2-2FD79F7B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1" y="3753601"/>
            <a:ext cx="4620270" cy="2886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9783F-9740-7ABC-12D9-9F8D73B88B0F}"/>
              </a:ext>
            </a:extLst>
          </p:cNvPr>
          <p:cNvSpPr txBox="1"/>
          <p:nvPr/>
        </p:nvSpPr>
        <p:spPr>
          <a:xfrm>
            <a:off x="4880186" y="3753601"/>
            <a:ext cx="7149253" cy="23083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현재 게임에 구현되어 있는 업적에 대한 분류는 </a:t>
            </a:r>
            <a:r>
              <a:rPr lang="en-US" altLang="ko-KR" dirty="0"/>
              <a:t>5</a:t>
            </a:r>
            <a:r>
              <a:rPr lang="ko-KR" altLang="en-US" dirty="0"/>
              <a:t>개입니다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공식테스트의 클리어 수준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비공식 테스트의 승리 회 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비공식 테스트의 패배 회 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키메라 증여 회 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키메라 발생 회 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이 업적들은 플레이어가 특정한 활동을 만족하면 갱신됩니다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81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1C72A-FDA9-C8A0-D45F-1738710B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807058-68D8-EE55-16AA-5FAADB95E08A}"/>
              </a:ext>
            </a:extLst>
          </p:cNvPr>
          <p:cNvSpPr txBox="1"/>
          <p:nvPr/>
        </p:nvSpPr>
        <p:spPr>
          <a:xfrm>
            <a:off x="0" y="8792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직급과 업적</a:t>
            </a:r>
            <a:r>
              <a:rPr lang="en-US" altLang="ko-KR" b="1" dirty="0"/>
              <a:t>(</a:t>
            </a:r>
            <a:r>
              <a:rPr lang="ko-KR" altLang="en-US" b="1" dirty="0"/>
              <a:t>코드</a:t>
            </a:r>
            <a:r>
              <a:rPr lang="en-US" altLang="ko-KR" b="1" dirty="0"/>
              <a:t>)</a:t>
            </a:r>
            <a:endParaRPr lang="en-US" altLang="ko-KR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2609A5-4F89-9DC4-6266-BDE045710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1" y="593567"/>
            <a:ext cx="6982799" cy="6049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79DBA-1615-D1B1-185B-1B794DAF0D76}"/>
              </a:ext>
            </a:extLst>
          </p:cNvPr>
          <p:cNvSpPr txBox="1"/>
          <p:nvPr/>
        </p:nvSpPr>
        <p:spPr>
          <a:xfrm>
            <a:off x="3989917" y="982053"/>
            <a:ext cx="6214533" cy="46782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1400" dirty="0"/>
              <a:t>업적 항목 중 공식테스트 최종 클리어 수준에 해당하는 코드입니다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업적을 생성할 때</a:t>
            </a:r>
            <a:r>
              <a:rPr lang="en-US" altLang="ko-KR" sz="1400" dirty="0"/>
              <a:t>, </a:t>
            </a:r>
            <a:r>
              <a:rPr lang="ko-KR" altLang="en-US" sz="1400" dirty="0"/>
              <a:t>인자로 정수 값을 필요로 하며 이 정수 값은 플레이어가 클리어 해야 할 단계를 의미합니다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다른 모든 업적 항목들은 이와 같은 방식으로 생성되며</a:t>
            </a:r>
            <a:r>
              <a:rPr lang="en-US" altLang="ko-KR" sz="1400" dirty="0"/>
              <a:t>, </a:t>
            </a:r>
            <a:r>
              <a:rPr lang="ko-KR" altLang="en-US" sz="1400" dirty="0"/>
              <a:t>인자로 받는 정수 값을 여러 방식으로 계산하여 플레이어가 달성해야 할 수치를 정의합니다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모든 업적에 대해서</a:t>
            </a:r>
            <a:r>
              <a:rPr lang="en-US" altLang="ko-KR" sz="1400" dirty="0"/>
              <a:t>, </a:t>
            </a:r>
            <a:r>
              <a:rPr lang="ko-KR" altLang="en-US" sz="1400" dirty="0"/>
              <a:t>한 번 클리어 된 업적은 다시 클리어할 수 없고</a:t>
            </a:r>
            <a:r>
              <a:rPr lang="en-US" altLang="ko-KR" sz="1400" dirty="0"/>
              <a:t> </a:t>
            </a:r>
            <a:r>
              <a:rPr lang="ko-KR" altLang="en-US" sz="1400" dirty="0"/>
              <a:t>보상도 중복수령이 불가능합니다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보상은 플레이어의 직급에 영향을 받는 무작위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의 </a:t>
            </a:r>
            <a:r>
              <a:rPr lang="en-US" altLang="ko-KR" sz="1400" dirty="0"/>
              <a:t>Gene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75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C44D3-84C7-9963-8763-D73B29BF0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B725CF-387B-54F3-F239-0356B6D3C457}"/>
              </a:ext>
            </a:extLst>
          </p:cNvPr>
          <p:cNvSpPr txBox="1"/>
          <p:nvPr/>
        </p:nvSpPr>
        <p:spPr>
          <a:xfrm>
            <a:off x="0" y="8792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직급과 업적</a:t>
            </a:r>
            <a:r>
              <a:rPr lang="en-US" altLang="ko-KR" b="1" dirty="0"/>
              <a:t>(</a:t>
            </a:r>
            <a:r>
              <a:rPr lang="ko-KR" altLang="en-US" b="1" dirty="0"/>
              <a:t>코드</a:t>
            </a:r>
            <a:r>
              <a:rPr lang="en-US" altLang="ko-KR" b="1" dirty="0"/>
              <a:t>)</a:t>
            </a:r>
            <a:endParaRPr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50607-673F-3771-B2C7-5C1610A6D8DB}"/>
              </a:ext>
            </a:extLst>
          </p:cNvPr>
          <p:cNvSpPr txBox="1"/>
          <p:nvPr/>
        </p:nvSpPr>
        <p:spPr>
          <a:xfrm>
            <a:off x="6041571" y="660051"/>
            <a:ext cx="6214533" cy="381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1400" dirty="0"/>
              <a:t>상속되어 있는 부모클래스와 인터페이스는 뒤에서 다루겠습니다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아카이브 매니저는 런 타임 동안 항상 존재합니다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플레이어가 업적 정보를 갱신하면 그 정보를 추적하고 반영해야 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공식 테스트 업적을 제외한 나머지 업적들은 총 </a:t>
            </a:r>
            <a:r>
              <a:rPr lang="en-US" altLang="ko-KR" sz="1400" dirty="0"/>
              <a:t>10</a:t>
            </a:r>
            <a:r>
              <a:rPr lang="ko-KR" altLang="en-US" sz="1400" dirty="0"/>
              <a:t>개의 단계로 나뉩니다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플레이어의 시작 직급은 주니어로 자동 설정됩니다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플레이어가 게임을 진행하는 동안 플레이어가 연구에 기여한 모든 활동을 기록합니다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1. </a:t>
            </a:r>
            <a:r>
              <a:rPr lang="ko-KR" altLang="en-US" sz="1400" dirty="0"/>
              <a:t>가장 높은 공식 테스트 클리어 수준</a:t>
            </a: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비공식 테스트 총 승리 회 수</a:t>
            </a:r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비공식 테스트 총 패배 회 수</a:t>
            </a:r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키메라 총 증여 회 수</a:t>
            </a:r>
            <a:endParaRPr lang="en-US" altLang="ko-KR" sz="1400" dirty="0"/>
          </a:p>
          <a:p>
            <a:r>
              <a:rPr lang="en-US" altLang="ko-KR" sz="1400" dirty="0"/>
              <a:t>5. </a:t>
            </a:r>
            <a:r>
              <a:rPr lang="ko-KR" altLang="en-US" sz="1400" dirty="0"/>
              <a:t>키메라 총 발생 회 수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현재 달성한 업적 단계입니다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클리어한 업적 개 수를 의미하며 추 후에 플레이어의 직급 상승 여부를 결정할 때 사용됩니다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C31FD3-A4C3-A411-3B1B-DF0D1E43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1" y="660051"/>
            <a:ext cx="5817888" cy="44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68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11CE-676B-D1BB-65CB-A7275BE4B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0A0F09-D109-6B48-15EC-60625EA9A2E5}"/>
              </a:ext>
            </a:extLst>
          </p:cNvPr>
          <p:cNvSpPr txBox="1"/>
          <p:nvPr/>
        </p:nvSpPr>
        <p:spPr>
          <a:xfrm>
            <a:off x="0" y="8792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직급과 업적</a:t>
            </a:r>
            <a:r>
              <a:rPr lang="en-US" altLang="ko-KR" b="1" dirty="0"/>
              <a:t>(</a:t>
            </a:r>
            <a:r>
              <a:rPr lang="ko-KR" altLang="en-US" b="1" dirty="0"/>
              <a:t>코드</a:t>
            </a:r>
            <a:r>
              <a:rPr lang="en-US" altLang="ko-KR" b="1" dirty="0"/>
              <a:t>)</a:t>
            </a:r>
            <a:endParaRPr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2FE2F-E6EC-0279-BA79-C2BCF66A60F2}"/>
              </a:ext>
            </a:extLst>
          </p:cNvPr>
          <p:cNvSpPr txBox="1"/>
          <p:nvPr/>
        </p:nvSpPr>
        <p:spPr>
          <a:xfrm>
            <a:off x="6207826" y="704512"/>
            <a:ext cx="5875318" cy="2954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1400" dirty="0"/>
              <a:t>모든 업적은 </a:t>
            </a:r>
            <a:r>
              <a:rPr lang="ko-KR" altLang="en-US" sz="1400" dirty="0" err="1"/>
              <a:t>딕셔너리로</a:t>
            </a:r>
            <a:r>
              <a:rPr lang="ko-KR" altLang="en-US" sz="1400" dirty="0"/>
              <a:t> 관리되며 목표로 설정된 다음 업적 항목을 구분하여 할당합니다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업적 관리를 노드를 활용하는 방식도 고려해보았습니다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</a:t>
            </a:r>
            <a:r>
              <a:rPr lang="ko-KR" altLang="en-US" sz="1400" dirty="0" err="1"/>
              <a:t>딕셔너리로도</a:t>
            </a:r>
            <a:r>
              <a:rPr lang="ko-KR" altLang="en-US" sz="1400" dirty="0"/>
              <a:t> 충분히 구현이 가능했고 조금 더 쉬운 방법이라고 생각되어 </a:t>
            </a:r>
            <a:r>
              <a:rPr lang="ko-KR" altLang="en-US" sz="1400" dirty="0" err="1"/>
              <a:t>딕셔너리로</a:t>
            </a:r>
            <a:r>
              <a:rPr lang="ko-KR" altLang="en-US" sz="1400" dirty="0"/>
              <a:t> 구현했습니다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UI</a:t>
            </a:r>
            <a:r>
              <a:rPr lang="ko-KR" altLang="en-US" sz="1400" dirty="0"/>
              <a:t>를 통해 </a:t>
            </a:r>
            <a:r>
              <a:rPr lang="ko-KR" altLang="en-US" sz="1400" dirty="0" err="1"/>
              <a:t>플레이어게</a:t>
            </a:r>
            <a:r>
              <a:rPr lang="ko-KR" altLang="en-US" sz="1400" dirty="0"/>
              <a:t> 다음 목표 업적을 노출시킬 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딕셔너리에서</a:t>
            </a:r>
            <a:r>
              <a:rPr lang="ko-KR" altLang="en-US" sz="1400" dirty="0"/>
              <a:t> 바로 값을 읽어 노출시킬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가독성을 더 높이기 위해 따로 다음 업적 항목을 할당할 수 있는 변수를 선언하였습니다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마지막 변수는 플레이어가 달성한 모든 업적을 종합한 점수입니다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종합 점수로 플레이어의 직급이 상승될 수 있습니다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5E4297-46DF-5709-2C04-8776835E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5" y="704512"/>
            <a:ext cx="5910875" cy="39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1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33F9-E991-D176-9DFF-794FE89E6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7BF615-CB92-3E1E-4893-C483259F23CB}"/>
              </a:ext>
            </a:extLst>
          </p:cNvPr>
          <p:cNvSpPr txBox="1"/>
          <p:nvPr/>
        </p:nvSpPr>
        <p:spPr>
          <a:xfrm>
            <a:off x="0" y="8792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직급과 업적</a:t>
            </a:r>
            <a:r>
              <a:rPr lang="en-US" altLang="ko-KR" b="1" dirty="0"/>
              <a:t>(</a:t>
            </a:r>
            <a:r>
              <a:rPr lang="ko-KR" altLang="en-US" b="1" dirty="0"/>
              <a:t>코드</a:t>
            </a:r>
            <a:r>
              <a:rPr lang="en-US" altLang="ko-KR" b="1" dirty="0"/>
              <a:t>)</a:t>
            </a:r>
            <a:endParaRPr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A77E7-8B6D-4429-5F9A-678016E171C4}"/>
              </a:ext>
            </a:extLst>
          </p:cNvPr>
          <p:cNvSpPr txBox="1"/>
          <p:nvPr/>
        </p:nvSpPr>
        <p:spPr>
          <a:xfrm>
            <a:off x="5506486" y="704512"/>
            <a:ext cx="6576658" cy="51090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1400" dirty="0"/>
              <a:t>공식 테스트 수준 업적에 관련된 수치를 갱신할 때 실행되는 코드입니다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공식 테스트는 현재 플레이어의 최종 기록을 갱신해야 실행되며 그 여부를 먼저 판단합니다</a:t>
            </a:r>
            <a:r>
              <a:rPr lang="en-US" altLang="ko-KR" sz="1000" dirty="0"/>
              <a:t>(</a:t>
            </a:r>
            <a:r>
              <a:rPr lang="ko-KR" altLang="en-US" sz="1000" dirty="0"/>
              <a:t>다른 업적들은 회 수를 추가하기 때문에 해당 로직이 생략되어 있습니다</a:t>
            </a:r>
            <a:r>
              <a:rPr lang="en-US" altLang="ko-KR" sz="1000" dirty="0"/>
              <a:t>)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인자로 받은 최종 클리어 수준이 현재의 수준보다 높은 경우 아래의 코드가 실행됩니다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새로 전달받은 최종 클리어 수준이 현재 목표로 설정된 업적의 요구치를 상회한다면</a:t>
            </a:r>
            <a:r>
              <a:rPr lang="en-US" altLang="ko-KR" sz="1400" dirty="0"/>
              <a:t>, </a:t>
            </a:r>
            <a:r>
              <a:rPr lang="ko-KR" altLang="en-US" sz="1400" dirty="0"/>
              <a:t>현재 업적을 클리어 처리한 뒤</a:t>
            </a:r>
            <a:r>
              <a:rPr lang="en-US" altLang="ko-KR" sz="1400" dirty="0"/>
              <a:t>, int</a:t>
            </a:r>
            <a:r>
              <a:rPr lang="ko-KR" altLang="en-US" sz="1400" dirty="0"/>
              <a:t>형 지역 변수를 선언하고 현재 단계에 </a:t>
            </a:r>
            <a:r>
              <a:rPr lang="en-US" altLang="ko-KR" sz="1400" dirty="0"/>
              <a:t>1</a:t>
            </a:r>
            <a:r>
              <a:rPr lang="ko-KR" altLang="en-US" sz="1400" dirty="0"/>
              <a:t>을 더한 값을 할당하여 다음 업적 단계가 있는지 </a:t>
            </a:r>
            <a:r>
              <a:rPr lang="ko-KR" altLang="en-US" sz="1400" dirty="0" err="1"/>
              <a:t>딕셔너리를</a:t>
            </a:r>
            <a:r>
              <a:rPr lang="ko-KR" altLang="en-US" sz="1400" dirty="0"/>
              <a:t> 통해 확인합니다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다음 업적이 있다면 지역 변수의 값을 현재 목표로 설정할 업적의 단계로 할당하고 다음 업적을 현재 목표 업적으로 설정합니다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후 플레이어의 직급 상승 여부를 결정합니다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SetResult</a:t>
            </a:r>
            <a:r>
              <a:rPr lang="en-US" altLang="ko-KR" sz="1100" dirty="0"/>
              <a:t>())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만약 다음 업적이 없다면 모든 업적을 완료한 것이므로 현재 업적 단계를 최대 값</a:t>
            </a:r>
            <a:r>
              <a:rPr lang="en-US" altLang="ko-KR" sz="1050" dirty="0"/>
              <a:t>(</a:t>
            </a:r>
            <a:r>
              <a:rPr lang="ko-KR" altLang="en-US" sz="1050" dirty="0"/>
              <a:t>상호 테스트할 수 있는 총 연구원 수</a:t>
            </a:r>
            <a:r>
              <a:rPr lang="en-US" altLang="ko-KR" sz="1050" dirty="0"/>
              <a:t>)</a:t>
            </a:r>
            <a:r>
              <a:rPr lang="ko-KR" altLang="en-US" sz="1400" dirty="0"/>
              <a:t>으로 설정할 지 그 여부를 결정합니다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이미 그 값이라면 함수를 종료하고</a:t>
            </a:r>
            <a:r>
              <a:rPr lang="en-US" altLang="ko-KR" sz="1400" dirty="0"/>
              <a:t>, </a:t>
            </a:r>
            <a:r>
              <a:rPr lang="ko-KR" altLang="en-US" sz="1400" dirty="0"/>
              <a:t>아니라면 해당 값을 설정한 뒤 플레이어의 직급 상승 여부를 결정하고 함수를 종료합니다</a:t>
            </a:r>
            <a:r>
              <a:rPr lang="en-US" altLang="ko-KR" sz="1050" dirty="0"/>
              <a:t>(</a:t>
            </a:r>
            <a:r>
              <a:rPr lang="ko-KR" altLang="en-US" sz="1050" dirty="0"/>
              <a:t>다른 업적들의 최대 개 수는 </a:t>
            </a:r>
            <a:r>
              <a:rPr lang="en-US" altLang="ko-KR" sz="1050" dirty="0"/>
              <a:t>10</a:t>
            </a:r>
            <a:r>
              <a:rPr lang="ko-KR" altLang="en-US" sz="1050" dirty="0"/>
              <a:t>개입니다</a:t>
            </a:r>
            <a:r>
              <a:rPr lang="en-US" altLang="ko-KR" sz="1050" dirty="0"/>
              <a:t>)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공식 테스트는 한 번에 여러 단계를 건너 뛸 수 있기 때문에 현재 목표 업적이 변경된 뒤에도 인자로 받아 최종 클리어 수준으로 할당한 값이 현재 목표 업적이 요구하는 수치보다 크다면 이 함수를 재귀적으로 호출합니다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로직은 다른 업적들의 수치 갱신 시 실행되는 코드에서 동일하게 사용됩니다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556E2F-3408-FAC1-ABFA-7FB7298A5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5" y="704512"/>
            <a:ext cx="4971950" cy="60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8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8CD89-49D7-33B6-9AD0-80C9F7D46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EC9D5-AD86-D27D-7A2C-31B3C04F3A98}"/>
              </a:ext>
            </a:extLst>
          </p:cNvPr>
          <p:cNvSpPr txBox="1"/>
          <p:nvPr/>
        </p:nvSpPr>
        <p:spPr>
          <a:xfrm>
            <a:off x="0" y="8792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직급과 업적</a:t>
            </a:r>
            <a:r>
              <a:rPr lang="en-US" altLang="ko-KR" b="1" dirty="0"/>
              <a:t>(</a:t>
            </a:r>
            <a:r>
              <a:rPr lang="ko-KR" altLang="en-US" b="1" dirty="0"/>
              <a:t>코드</a:t>
            </a:r>
            <a:r>
              <a:rPr lang="en-US" altLang="ko-KR" b="1" dirty="0"/>
              <a:t>)</a:t>
            </a:r>
            <a:endParaRPr lang="en-US" altLang="ko-KR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A596EC-F0B0-9923-317C-92EB57528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66" y="642548"/>
            <a:ext cx="7116168" cy="5572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623DD-09A9-7B13-CB35-CA847DCD07D7}"/>
              </a:ext>
            </a:extLst>
          </p:cNvPr>
          <p:cNvSpPr txBox="1"/>
          <p:nvPr/>
        </p:nvSpPr>
        <p:spPr>
          <a:xfrm>
            <a:off x="5457092" y="1663362"/>
            <a:ext cx="6576658" cy="187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1400" dirty="0"/>
              <a:t>플레이어의 직급을 상승시킬 지</a:t>
            </a:r>
            <a:r>
              <a:rPr lang="en-US" altLang="ko-KR" sz="1400" dirty="0"/>
              <a:t>, </a:t>
            </a:r>
            <a:r>
              <a:rPr lang="ko-KR" altLang="en-US" sz="1400" dirty="0"/>
              <a:t>그 여부를 결정하는 함수입니다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현재까지 플레이어가 달성한 업적의 개 수를 모두 더한 뒤 그 값을 </a:t>
            </a:r>
            <a:r>
              <a:rPr lang="en-US" altLang="ko-KR" sz="1400" dirty="0"/>
              <a:t>10</a:t>
            </a:r>
            <a:r>
              <a:rPr lang="ko-KR" altLang="en-US" sz="1400" dirty="0"/>
              <a:t>으로 나눈 값을 기준으로 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플레이어는 </a:t>
            </a:r>
            <a:r>
              <a:rPr lang="en-US" altLang="ko-KR" sz="1400" dirty="0"/>
              <a:t>19</a:t>
            </a:r>
            <a:r>
              <a:rPr lang="ko-KR" altLang="en-US" sz="1400" dirty="0"/>
              <a:t>개의 업적을 달성할 때까지 </a:t>
            </a:r>
            <a:r>
              <a:rPr lang="en-US" altLang="ko-KR" sz="1400" dirty="0"/>
              <a:t>Junior</a:t>
            </a:r>
            <a:r>
              <a:rPr lang="ko-KR" altLang="en-US" sz="1400" dirty="0"/>
              <a:t>직급으로 고정되며 </a:t>
            </a:r>
            <a:r>
              <a:rPr lang="en-US" altLang="ko-KR" sz="1400" dirty="0"/>
              <a:t>20</a:t>
            </a:r>
            <a:r>
              <a:rPr lang="ko-KR" altLang="en-US" sz="1400" dirty="0"/>
              <a:t>개를 달성한 시점에서 </a:t>
            </a:r>
            <a:r>
              <a:rPr lang="en-US" altLang="ko-KR" sz="1400" dirty="0"/>
              <a:t>Senior</a:t>
            </a:r>
            <a:r>
              <a:rPr lang="ko-KR" altLang="en-US" sz="1400" dirty="0"/>
              <a:t>가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후 </a:t>
            </a:r>
            <a:r>
              <a:rPr lang="en-US" altLang="ko-KR" sz="1400" dirty="0"/>
              <a:t>10</a:t>
            </a:r>
            <a:r>
              <a:rPr lang="ko-KR" altLang="en-US" sz="1400" dirty="0"/>
              <a:t>개를 달성할 때마다 직급이 상승됩니다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플레이어는 자신의 직급이 상승되는 시점과</a:t>
            </a:r>
            <a:r>
              <a:rPr lang="en-US" altLang="ko-KR" sz="1400" dirty="0"/>
              <a:t> </a:t>
            </a:r>
            <a:r>
              <a:rPr lang="ko-KR" altLang="en-US" sz="1400" dirty="0"/>
              <a:t>남은 업적의 개수를 토대로 다음 직급 달성까지의 요구 업적 개 수를 추측할 수 도 있습니다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729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BF337-D7C7-1650-12C7-17CC93A2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4986D895-952F-4830-3B40-F3C6F844EA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092FF31A-6EBB-67C1-B521-A7C2DC32A3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B53E4-5D3D-5AC8-2848-91D6712416D2}"/>
              </a:ext>
            </a:extLst>
          </p:cNvPr>
          <p:cNvSpPr txBox="1"/>
          <p:nvPr/>
        </p:nvSpPr>
        <p:spPr>
          <a:xfrm>
            <a:off x="0" y="0"/>
            <a:ext cx="120831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2. </a:t>
            </a:r>
            <a:r>
              <a:rPr lang="ko-KR" altLang="en-US" sz="3200" b="1" dirty="0">
                <a:hlinkClick r:id="rId2" action="ppaction://hlinksldjump"/>
              </a:rPr>
              <a:t>키메라</a:t>
            </a:r>
            <a:endParaRPr lang="en-US" altLang="ko-KR" sz="3200" b="1" dirty="0"/>
          </a:p>
          <a:p>
            <a:endParaRPr lang="en-US" altLang="ko-KR" sz="2000" b="1" dirty="0"/>
          </a:p>
          <a:p>
            <a:r>
              <a:rPr lang="en-US" altLang="ko-KR" sz="2400" dirty="0"/>
              <a:t> </a:t>
            </a:r>
            <a:r>
              <a:rPr lang="ko-KR" altLang="en-US" sz="2000" dirty="0"/>
              <a:t>직급 상승을 위해 요구되는 연구 성과들은 모두 키메라가 연관되어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키메라를 발생하고</a:t>
            </a:r>
            <a:r>
              <a:rPr lang="en-US" altLang="ko-KR" sz="2000" dirty="0"/>
              <a:t>, </a:t>
            </a:r>
            <a:r>
              <a:rPr lang="ko-KR" altLang="en-US" sz="2000" dirty="0"/>
              <a:t>증여해야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또는 키메라를 통해 공식</a:t>
            </a:r>
            <a:r>
              <a:rPr lang="en-US" altLang="ko-KR" sz="2000" dirty="0"/>
              <a:t>, </a:t>
            </a:r>
            <a:r>
              <a:rPr lang="ko-KR" altLang="en-US" sz="2000" dirty="0"/>
              <a:t>비공식 테스트를 진행하여 플레이어가 발생한 키메라가 얼마나 강력한지</a:t>
            </a:r>
            <a:r>
              <a:rPr lang="en-US" altLang="ko-KR" sz="2000" dirty="0"/>
              <a:t>, </a:t>
            </a:r>
            <a:r>
              <a:rPr lang="ko-KR" altLang="en-US" sz="2000" dirty="0"/>
              <a:t>다른 </a:t>
            </a:r>
            <a:r>
              <a:rPr lang="en-US" altLang="ko-KR" sz="2000" dirty="0"/>
              <a:t>NPC</a:t>
            </a:r>
            <a:r>
              <a:rPr lang="ko-KR" altLang="en-US" sz="2000" dirty="0"/>
              <a:t>연구원들에게 증명해야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그 증명과정에서</a:t>
            </a:r>
            <a:r>
              <a:rPr lang="en-US" altLang="ko-KR" sz="2000" dirty="0"/>
              <a:t>, </a:t>
            </a:r>
            <a:r>
              <a:rPr lang="ko-KR" altLang="en-US" sz="2000" dirty="0"/>
              <a:t>플레이어는 변종 키메라의 발생권한을 획득함으로써 더 강한 키메라를 발생할 수 있는 기회를 얻을 수 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발생할 키메라 선택 시</a:t>
            </a:r>
            <a:r>
              <a:rPr lang="en-US" altLang="ko-KR" sz="2000" dirty="0"/>
              <a:t> </a:t>
            </a:r>
            <a:r>
              <a:rPr lang="ko-KR" altLang="en-US" sz="2000" dirty="0"/>
              <a:t>화면                  </a:t>
            </a:r>
            <a:r>
              <a:rPr lang="en-US" altLang="ko-KR" sz="2000" dirty="0"/>
              <a:t>2. </a:t>
            </a:r>
            <a:r>
              <a:rPr lang="ko-KR" altLang="en-US" sz="2000" dirty="0"/>
              <a:t>변종</a:t>
            </a:r>
            <a:r>
              <a:rPr lang="en-US" altLang="ko-KR" sz="2000" dirty="0"/>
              <a:t>(</a:t>
            </a:r>
            <a:r>
              <a:rPr lang="ko-KR" altLang="en-US" sz="2000" dirty="0"/>
              <a:t>좌측</a:t>
            </a:r>
            <a:r>
              <a:rPr lang="en-US" altLang="ko-KR" sz="2000" dirty="0"/>
              <a:t>)</a:t>
            </a:r>
            <a:r>
              <a:rPr lang="ko-KR" altLang="en-US" sz="2000" dirty="0"/>
              <a:t>과 원 종의 능력치 차이</a:t>
            </a:r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DA5745B9-569A-CE1B-2873-00F91C8A12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9CBE00-5F0A-C646-95FA-7EE0FF6A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23" t="13456" r="4668" b="5774"/>
          <a:stretch/>
        </p:blipFill>
        <p:spPr>
          <a:xfrm>
            <a:off x="5894" y="3081860"/>
            <a:ext cx="4905025" cy="278073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22CEA99-622F-098A-40EB-ADDC339B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1" y="3081861"/>
            <a:ext cx="5791200" cy="37120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E923BE-9F2A-7A1C-0D8E-C6A1B4D772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95" r="66815"/>
          <a:stretch/>
        </p:blipFill>
        <p:spPr>
          <a:xfrm>
            <a:off x="5122459" y="3081860"/>
            <a:ext cx="1642281" cy="37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32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A8502-52AF-3788-8B03-DFC782403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7FAC841A-FDAA-3D8C-76CA-36320C903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2B0F485F-5237-5119-B528-9AB35C676A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3DD20-4562-BB16-52D0-C37BCE04C574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ko-KR" altLang="en-US" b="1" dirty="0"/>
              <a:t>전체코드 중 변수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24FD6743-0069-27E2-D6B2-E5032F9F85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DE53C4-FF20-4EC8-9829-35931715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4" y="723569"/>
            <a:ext cx="3389999" cy="5843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469E03-507A-80D6-6A0B-920A00B0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322" y="218661"/>
            <a:ext cx="3395081" cy="2767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7122DF-9F04-B37D-08D2-F56D79A8444B}"/>
              </a:ext>
            </a:extLst>
          </p:cNvPr>
          <p:cNvSpPr txBox="1"/>
          <p:nvPr/>
        </p:nvSpPr>
        <p:spPr>
          <a:xfrm>
            <a:off x="3711679" y="723568"/>
            <a:ext cx="3389999" cy="6124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 키메라가 변종인지 확인합니다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 키메라의 유전자 종류를 의미합니다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 키메라의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를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 키메라의 </a:t>
            </a:r>
            <a:r>
              <a:rPr lang="en-US" altLang="ko-KR" sz="1400" dirty="0" err="1"/>
              <a:t>MainSkill</a:t>
            </a:r>
            <a:r>
              <a:rPr lang="ko-KR" altLang="en-US" sz="1400" dirty="0"/>
              <a:t>을 의미합니다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 키메라의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들을 의미합니다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 키메라의 능력치인 최대체력</a:t>
            </a:r>
            <a:r>
              <a:rPr lang="en-US" altLang="ko-KR" sz="1400" dirty="0"/>
              <a:t>, </a:t>
            </a:r>
            <a:r>
              <a:rPr lang="ko-KR" altLang="en-US" sz="1400" dirty="0"/>
              <a:t>현재체력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</a:t>
            </a:r>
            <a:r>
              <a:rPr lang="en-US" altLang="ko-KR" sz="1400" dirty="0"/>
              <a:t>, </a:t>
            </a:r>
            <a:r>
              <a:rPr lang="ko-KR" altLang="en-US" sz="1400" dirty="0"/>
              <a:t>방어력</a:t>
            </a:r>
            <a:r>
              <a:rPr lang="en-US" altLang="ko-KR" sz="1400" dirty="0"/>
              <a:t>, </a:t>
            </a:r>
            <a:r>
              <a:rPr lang="ko-KR" altLang="en-US" sz="1400" dirty="0"/>
              <a:t>민첩성을 의미합니다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>
                <a:hlinkClick r:id="rId4" action="ppaction://hlinksldjump"/>
              </a:rPr>
              <a:t>이 스킬과 능력치</a:t>
            </a:r>
            <a:r>
              <a:rPr lang="en-US" altLang="ko-KR" sz="1400" dirty="0">
                <a:hlinkClick r:id="rId4" action="ppaction://hlinksldjump"/>
              </a:rPr>
              <a:t>, </a:t>
            </a:r>
            <a:r>
              <a:rPr lang="ko-KR" altLang="en-US" sz="1400" dirty="0">
                <a:hlinkClick r:id="rId4" action="ppaction://hlinksldjump"/>
              </a:rPr>
              <a:t>아래의 상태들은 이후 키메라의 전투에서 활용됩니다</a:t>
            </a:r>
            <a:r>
              <a:rPr lang="en-US" altLang="ko-KR" sz="1400" dirty="0">
                <a:hlinkClick r:id="rId4" action="ppaction://hlinksldjump"/>
              </a:rPr>
              <a:t>(</a:t>
            </a:r>
            <a:r>
              <a:rPr lang="ko-KR" altLang="en-US" sz="1400" dirty="0">
                <a:hlinkClick r:id="rId4" action="ppaction://hlinksldjump"/>
              </a:rPr>
              <a:t>링크</a:t>
            </a:r>
            <a:r>
              <a:rPr lang="en-US" altLang="ko-KR" sz="1400" dirty="0">
                <a:hlinkClick r:id="rId4" action="ppaction://hlinksldjump"/>
              </a:rPr>
              <a:t>).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상태패턴을 통해 키메라의 상태를 관리하고 추적합니다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포켓몬스터의 </a:t>
            </a:r>
            <a:r>
              <a:rPr lang="ko-KR" altLang="en-US" sz="1400" dirty="0" err="1"/>
              <a:t>배틀처럼</a:t>
            </a:r>
            <a:r>
              <a:rPr lang="ko-KR" altLang="en-US" sz="1400" dirty="0"/>
              <a:t> 키메라들이 애니메이션을 통해 움직이고</a:t>
            </a:r>
            <a:r>
              <a:rPr lang="en-US" altLang="ko-KR" sz="1400" dirty="0"/>
              <a:t>, </a:t>
            </a:r>
            <a:r>
              <a:rPr lang="ko-KR" altLang="en-US" sz="1400" dirty="0"/>
              <a:t>역동적인 카메라 </a:t>
            </a:r>
            <a:r>
              <a:rPr lang="ko-KR" altLang="en-US" sz="1400" dirty="0" err="1"/>
              <a:t>무빙을</a:t>
            </a:r>
            <a:r>
              <a:rPr lang="ko-KR" altLang="en-US" sz="1400" dirty="0"/>
              <a:t> 활용할 생각으로 상태패턴을 구현하였습니다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하지만 제가 원하는 </a:t>
            </a:r>
            <a:r>
              <a:rPr lang="ko-KR" altLang="en-US" sz="1400" dirty="0" err="1"/>
              <a:t>에셋들을</a:t>
            </a:r>
            <a:r>
              <a:rPr lang="ko-KR" altLang="en-US" sz="1400" dirty="0"/>
              <a:t> 구할 수 없었고</a:t>
            </a:r>
            <a:r>
              <a:rPr lang="en-US" altLang="ko-KR" sz="1400" dirty="0"/>
              <a:t>, </a:t>
            </a:r>
            <a:r>
              <a:rPr lang="ko-KR" altLang="en-US" sz="1400" dirty="0"/>
              <a:t>어울리지 않는 애니메이션을 보여주는 것은 원치 않았기 때문에 각 상태의 내부는 구현되지 않았습니다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ADEEA3-7930-275C-70FB-22A9EB3ED67E}"/>
              </a:ext>
            </a:extLst>
          </p:cNvPr>
          <p:cNvSpPr txBox="1"/>
          <p:nvPr/>
        </p:nvSpPr>
        <p:spPr>
          <a:xfrm>
            <a:off x="8482862" y="3109622"/>
            <a:ext cx="3389999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위 이미지 내의 모든 변수들은 키메라의 전투에서 활용됩니다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SkillStates</a:t>
            </a:r>
            <a:r>
              <a:rPr lang="ko-KR" altLang="en-US" sz="1400" dirty="0"/>
              <a:t>는 스킬을 </a:t>
            </a:r>
            <a:r>
              <a:rPr lang="en-US" altLang="ko-KR" sz="1400" dirty="0"/>
              <a:t>Key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스테이트를</a:t>
            </a:r>
            <a:r>
              <a:rPr lang="ko-KR" altLang="en-US" sz="1400" dirty="0"/>
              <a:t> 가져올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특정 키메라는 전투 간 적 키메라의 능력치를 감소시킬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제어하기 위해 </a:t>
            </a:r>
            <a:r>
              <a:rPr lang="en-US" altLang="ko-KR" sz="1400" dirty="0"/>
              <a:t>4</a:t>
            </a:r>
            <a:r>
              <a:rPr lang="ko-KR" altLang="en-US" sz="1400" dirty="0"/>
              <a:t>개의 변수를 선언하여 상태이상 여부와 감소된 능력치를 따로 저장합니다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81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F7B95-C42C-BDBB-BC1E-2A3161A74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16F9BF8F-B9CE-AAF0-3294-7B81A95E98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12997B37-25B3-BE64-DD20-FB875C32AA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8A669-09B7-7DD0-2865-4887BE032671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ko-KR" altLang="en-US" b="1" dirty="0"/>
              <a:t>전체코드 중 변수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26D28EEE-9EB6-E9E2-F23B-18613F145F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554D0-488E-FF58-713C-4CC1FBACC463}"/>
              </a:ext>
            </a:extLst>
          </p:cNvPr>
          <p:cNvSpPr txBox="1"/>
          <p:nvPr/>
        </p:nvSpPr>
        <p:spPr>
          <a:xfrm>
            <a:off x="4103112" y="3873634"/>
            <a:ext cx="303154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키메라 오브젝트는 상단의 </a:t>
            </a:r>
            <a:r>
              <a:rPr lang="ko-KR" altLang="en-US" sz="1400" dirty="0" err="1"/>
              <a:t>스크립터블</a:t>
            </a:r>
            <a:r>
              <a:rPr lang="ko-KR" altLang="en-US" sz="1400" dirty="0"/>
              <a:t> 오브젝트</a:t>
            </a:r>
            <a:r>
              <a:rPr lang="en-US" altLang="ko-KR" sz="1050" dirty="0"/>
              <a:t>(</a:t>
            </a:r>
            <a:r>
              <a:rPr lang="ko-KR" altLang="en-US" sz="1050" dirty="0"/>
              <a:t>이하 키메라 데이터</a:t>
            </a:r>
            <a:r>
              <a:rPr lang="en-US" altLang="ko-KR" sz="1050" dirty="0"/>
              <a:t>)</a:t>
            </a:r>
            <a:r>
              <a:rPr lang="ko-KR" altLang="en-US" sz="1400" dirty="0"/>
              <a:t>로 변환되어 관리됩니다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좌측의 함수는 키메라 오브젝트 내에 있는 함수로 키메라 데이터에 저장된 키메라의 정보를 읽어서 이전 장의 키메라가 사용해야 할 변수들을 할당해줍니다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키메라는 최대 </a:t>
            </a:r>
            <a:r>
              <a:rPr lang="en-US" altLang="ko-KR" sz="1400" dirty="0"/>
              <a:t>3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을 가질 수 있습니다</a:t>
            </a:r>
            <a:r>
              <a:rPr lang="en-US" altLang="ko-KR" sz="1400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D241C-6CA4-0D55-BCF1-62B5C312ED46}"/>
              </a:ext>
            </a:extLst>
          </p:cNvPr>
          <p:cNvSpPr txBox="1"/>
          <p:nvPr/>
        </p:nvSpPr>
        <p:spPr>
          <a:xfrm>
            <a:off x="7647570" y="3785945"/>
            <a:ext cx="422783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위 이미지 내의 모든 함수들은 키메라 전투에서 사용되는 함수들입니다</a:t>
            </a:r>
            <a:r>
              <a:rPr lang="en-US" altLang="ko-KR" sz="1400" dirty="0"/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891A2-8B97-FE07-332F-EBC7E2EA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8" y="630886"/>
            <a:ext cx="3817166" cy="6124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801EC5-668F-FC76-DF7F-C8CA418E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12" y="649485"/>
            <a:ext cx="3031543" cy="3071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A40085-A8F3-1BC6-830B-407E64C17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40" y="649485"/>
            <a:ext cx="3909093" cy="26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2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C932A-8C33-311B-941E-4E672350F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77CB444F-8A5B-5DBA-65A3-B52F6E29DA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654CE2F3-D684-30D6-1EB0-FD98CA385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BB202-9F45-F282-DE47-5AD2F9E7E3DD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2. </a:t>
            </a:r>
            <a:r>
              <a:rPr lang="ko-KR" altLang="en-US" sz="3200" b="1" dirty="0">
                <a:hlinkClick r:id="rId2" action="ppaction://hlinksldjump"/>
              </a:rPr>
              <a:t>키메라</a:t>
            </a:r>
            <a:r>
              <a:rPr lang="en-US" altLang="ko-KR" b="1" dirty="0">
                <a:hlinkClick r:id="rId2" action="ppaction://hlinksldjump"/>
              </a:rPr>
              <a:t>(</a:t>
            </a:r>
            <a:r>
              <a:rPr lang="ko-KR" altLang="en-US" b="1" dirty="0">
                <a:hlinkClick r:id="rId2" action="ppaction://hlinksldjump"/>
              </a:rPr>
              <a:t>키메라 데이터 </a:t>
            </a:r>
            <a:r>
              <a:rPr lang="ko-KR" altLang="en-US" b="1" dirty="0" err="1">
                <a:hlinkClick r:id="rId2" action="ppaction://hlinksldjump"/>
              </a:rPr>
              <a:t>스크립터블</a:t>
            </a:r>
            <a:r>
              <a:rPr lang="ko-KR" altLang="en-US" b="1" dirty="0">
                <a:hlinkClick r:id="rId2" action="ppaction://hlinksldjump"/>
              </a:rPr>
              <a:t> 오브젝트 전체 코드 중</a:t>
            </a:r>
            <a:r>
              <a:rPr lang="en-US" altLang="ko-KR" b="1" dirty="0">
                <a:hlinkClick r:id="rId2" action="ppaction://hlinksldjump"/>
              </a:rPr>
              <a:t> </a:t>
            </a:r>
            <a:r>
              <a:rPr lang="ko-KR" altLang="en-US" b="1" dirty="0">
                <a:hlinkClick r:id="rId2" action="ppaction://hlinksldjump"/>
              </a:rPr>
              <a:t>변수 </a:t>
            </a:r>
            <a:r>
              <a:rPr lang="en-US" altLang="ko-KR" b="1" dirty="0">
                <a:hlinkClick r:id="rId2" action="ppaction://hlinksldjump"/>
              </a:rPr>
              <a:t>)</a:t>
            </a:r>
            <a:endParaRPr lang="en-US" altLang="ko-KR" b="1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C2F9A361-A325-F4AB-5B95-73C6BA9651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EFD6C-DDA5-12CB-5763-FDB44A5A417F}"/>
              </a:ext>
            </a:extLst>
          </p:cNvPr>
          <p:cNvSpPr txBox="1"/>
          <p:nvPr/>
        </p:nvSpPr>
        <p:spPr>
          <a:xfrm>
            <a:off x="4305544" y="581363"/>
            <a:ext cx="309836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키메라 데이터는 키메라의 주요 정보들을 저장합니다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어떤 키메라인지</a:t>
            </a:r>
            <a:r>
              <a:rPr lang="en-US" altLang="ko-KR" sz="1400" dirty="0"/>
              <a:t>, </a:t>
            </a:r>
            <a:r>
              <a:rPr lang="ko-KR" altLang="en-US" sz="1400" dirty="0"/>
              <a:t>이 키메라의 특성</a:t>
            </a:r>
            <a:r>
              <a:rPr lang="en-US" altLang="ko-KR" sz="1400" dirty="0"/>
              <a:t>,</a:t>
            </a:r>
            <a:r>
              <a:rPr lang="ko-KR" altLang="en-US" sz="1400" dirty="0"/>
              <a:t> 기초 능력치를 저장합니다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키메라 정보의 설정 여부와 능력치 계수의 적용 여부를 확인합니다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 특정 </a:t>
            </a:r>
            <a:r>
              <a:rPr lang="ko-KR" altLang="en-US" sz="1400" dirty="0" err="1"/>
              <a:t>씬에서</a:t>
            </a:r>
            <a:r>
              <a:rPr lang="ko-KR" altLang="en-US" sz="1400" dirty="0"/>
              <a:t> 이 키메라가 어떤 위치</a:t>
            </a:r>
            <a:r>
              <a:rPr lang="en-US" altLang="ko-KR" sz="1400" dirty="0"/>
              <a:t>, </a:t>
            </a:r>
            <a:r>
              <a:rPr lang="ko-KR" altLang="en-US" sz="1400" dirty="0"/>
              <a:t>회전으로 인스턴스화 될 지 결정합니다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 키메라의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와 스킬 정보들을 저장합니다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이 키메라의 모든 능력치를 할당합니다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키메라는 이 정보</a:t>
            </a:r>
            <a:r>
              <a:rPr lang="en-US" altLang="ko-KR" sz="1050" dirty="0"/>
              <a:t>(</a:t>
            </a:r>
            <a:r>
              <a:rPr lang="ko-KR" altLang="en-US" sz="1050" dirty="0"/>
              <a:t>우측 이미지</a:t>
            </a:r>
            <a:r>
              <a:rPr lang="en-US" altLang="ko-KR" sz="1050" dirty="0"/>
              <a:t>)</a:t>
            </a:r>
            <a:r>
              <a:rPr lang="ko-KR" altLang="en-US" sz="1400" dirty="0"/>
              <a:t>들을 바탕으로 </a:t>
            </a:r>
            <a:r>
              <a:rPr lang="ko-KR" altLang="en-US" sz="1400" dirty="0" err="1"/>
              <a:t>인스턴스화됩니다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31503D-A4EC-013B-FF07-96168C79D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584775"/>
            <a:ext cx="4087830" cy="61887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5F1FEA-16D8-7B5D-1CB0-1F243AD19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594" y="581363"/>
            <a:ext cx="3031543" cy="30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3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092935-E256-2EE2-63D7-54B734B8FA48}"/>
              </a:ext>
            </a:extLst>
          </p:cNvPr>
          <p:cNvSpPr txBox="1"/>
          <p:nvPr/>
        </p:nvSpPr>
        <p:spPr>
          <a:xfrm>
            <a:off x="0" y="0"/>
            <a:ext cx="1042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모티브 게임과 주요 시스템 관계</a:t>
            </a:r>
            <a:endParaRPr lang="en-US" altLang="ko-KR" sz="3200" b="1" dirty="0"/>
          </a:p>
        </p:txBody>
      </p:sp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CA719BE0-743E-5535-2F60-CC3AC58F6E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A7D94F3B-59C1-E238-64B4-991D4C1A52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Picture 12" descr="우마무스메 프리티 더비">
            <a:extLst>
              <a:ext uri="{FF2B5EF4-FFF2-40B4-BE49-F238E27FC236}">
                <a16:creationId xmlns:a16="http://schemas.microsoft.com/office/drawing/2014/main" id="{243DFC1E-8664-4EF1-478B-0C036542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3150"/>
            <a:ext cx="3256656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D795D1-DC35-DAAF-C381-3661D9B0E6D7}"/>
              </a:ext>
            </a:extLst>
          </p:cNvPr>
          <p:cNvSpPr txBox="1"/>
          <p:nvPr/>
        </p:nvSpPr>
        <p:spPr>
          <a:xfrm>
            <a:off x="3250298" y="1073150"/>
            <a:ext cx="8941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사이게임즈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플레이중인 게임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육성하려는 </a:t>
            </a:r>
            <a:r>
              <a:rPr lang="en-US" altLang="ko-KR" dirty="0"/>
              <a:t>‘</a:t>
            </a:r>
            <a:r>
              <a:rPr lang="ko-KR" altLang="en-US" dirty="0" err="1"/>
              <a:t>우마무스메</a:t>
            </a:r>
            <a:r>
              <a:rPr lang="en-US" altLang="ko-KR" dirty="0"/>
              <a:t>(</a:t>
            </a:r>
            <a:r>
              <a:rPr lang="ko-KR" altLang="en-US" dirty="0"/>
              <a:t>캐릭터</a:t>
            </a:r>
            <a:r>
              <a:rPr lang="en-US" altLang="ko-KR" dirty="0"/>
              <a:t>)’</a:t>
            </a:r>
            <a:r>
              <a:rPr lang="ko-KR" altLang="en-US" dirty="0"/>
              <a:t>를 선택하고</a:t>
            </a:r>
            <a:r>
              <a:rPr lang="en-US" altLang="ko-KR" dirty="0"/>
              <a:t>, </a:t>
            </a:r>
            <a:r>
              <a:rPr lang="ko-KR" altLang="en-US" dirty="0"/>
              <a:t>정해진 </a:t>
            </a:r>
            <a:r>
              <a:rPr lang="en-US" altLang="ko-KR" dirty="0"/>
              <a:t>‘</a:t>
            </a:r>
            <a:r>
              <a:rPr lang="ko-KR" altLang="en-US" dirty="0"/>
              <a:t>기간</a:t>
            </a:r>
            <a:r>
              <a:rPr lang="en-US" altLang="ko-KR" dirty="0"/>
              <a:t>’</a:t>
            </a:r>
            <a:r>
              <a:rPr lang="ko-KR" altLang="en-US" dirty="0"/>
              <a:t>동안</a:t>
            </a:r>
            <a:r>
              <a:rPr lang="en-US" altLang="ko-KR" dirty="0"/>
              <a:t>, </a:t>
            </a:r>
            <a:r>
              <a:rPr lang="ko-KR" altLang="en-US" dirty="0"/>
              <a:t>훈련을 </a:t>
            </a:r>
            <a:r>
              <a:rPr lang="en-US" altLang="ko-KR" dirty="0"/>
              <a:t>‘</a:t>
            </a:r>
            <a:r>
              <a:rPr lang="ko-KR" altLang="en-US" dirty="0"/>
              <a:t>선택</a:t>
            </a:r>
            <a:r>
              <a:rPr lang="en-US" altLang="ko-KR" dirty="0"/>
              <a:t>’</a:t>
            </a:r>
            <a:r>
              <a:rPr lang="ko-KR" altLang="en-US" dirty="0"/>
              <a:t>하여 능력치를 증가시키고</a:t>
            </a:r>
            <a:r>
              <a:rPr lang="en-US" altLang="ko-KR" dirty="0"/>
              <a:t>, </a:t>
            </a:r>
            <a:r>
              <a:rPr lang="ko-KR" altLang="en-US" dirty="0"/>
              <a:t>순차적으로 목표를 달성하여 최종적으로 육성을 완료</a:t>
            </a:r>
            <a:r>
              <a:rPr lang="en-US" altLang="ko-KR" dirty="0"/>
              <a:t>. </a:t>
            </a:r>
            <a:r>
              <a:rPr lang="ko-KR" altLang="en-US" dirty="0"/>
              <a:t>이때 특정 시나리오 목표에 따라 굿 엔딩과 </a:t>
            </a:r>
            <a:r>
              <a:rPr lang="ko-KR" altLang="en-US" dirty="0" err="1"/>
              <a:t>배드</a:t>
            </a:r>
            <a:r>
              <a:rPr lang="ko-KR" altLang="en-US" dirty="0"/>
              <a:t> 엔딩으로 나뉨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시나리오별 스토리 진행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</a:t>
            </a:r>
          </a:p>
          <a:p>
            <a:r>
              <a:rPr lang="ko-KR" altLang="en-US" dirty="0"/>
              <a:t>육성하려는 </a:t>
            </a:r>
            <a:r>
              <a:rPr lang="en-US" altLang="ko-KR" dirty="0"/>
              <a:t>‘</a:t>
            </a:r>
            <a:r>
              <a:rPr lang="ko-KR" altLang="en-US" dirty="0"/>
              <a:t>키메라</a:t>
            </a:r>
            <a:r>
              <a:rPr lang="en-US" altLang="ko-KR" dirty="0"/>
              <a:t>’</a:t>
            </a:r>
            <a:r>
              <a:rPr lang="ko-KR" altLang="en-US" dirty="0"/>
              <a:t>를 선택하고</a:t>
            </a:r>
            <a:r>
              <a:rPr lang="en-US" altLang="ko-KR" dirty="0"/>
              <a:t>, </a:t>
            </a:r>
            <a:r>
              <a:rPr lang="ko-KR" altLang="en-US" dirty="0"/>
              <a:t>유전자를 </a:t>
            </a:r>
            <a:r>
              <a:rPr lang="en-US" altLang="ko-KR" dirty="0"/>
              <a:t>‘</a:t>
            </a:r>
            <a:r>
              <a:rPr lang="ko-KR" altLang="en-US" dirty="0"/>
              <a:t>선택</a:t>
            </a:r>
            <a:r>
              <a:rPr lang="en-US" altLang="ko-KR" dirty="0"/>
              <a:t>’</a:t>
            </a:r>
            <a:r>
              <a:rPr lang="ko-KR" altLang="en-US" dirty="0"/>
              <a:t>하고 삽입하여 능력치 증가 및 스킬 선택</a:t>
            </a:r>
            <a:r>
              <a:rPr lang="en-US" altLang="ko-KR" dirty="0"/>
              <a:t>, </a:t>
            </a:r>
            <a:r>
              <a:rPr lang="ko-KR" altLang="en-US" dirty="0"/>
              <a:t>최종적으로 굿 엔딩을 확인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진행한 시간에 따라 </a:t>
            </a:r>
            <a:r>
              <a:rPr lang="en-US" altLang="ko-KR" dirty="0"/>
              <a:t>TimeLine </a:t>
            </a:r>
            <a:r>
              <a:rPr lang="ko-KR" altLang="en-US" dirty="0"/>
              <a:t>스토리 개방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직급에 따라 </a:t>
            </a:r>
            <a:r>
              <a:rPr lang="en-US" altLang="ko-KR" dirty="0" err="1"/>
              <a:t>ResearcherRank</a:t>
            </a:r>
            <a:r>
              <a:rPr lang="en-US" altLang="ko-KR" dirty="0"/>
              <a:t> </a:t>
            </a:r>
            <a:r>
              <a:rPr lang="ko-KR" altLang="en-US" dirty="0"/>
              <a:t>스토리 개방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227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E683A-52AC-00C9-C243-D77AEE9E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13CC4AF8-DDC6-6C7B-23C1-EE8386DAB0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DE0EEF91-25BA-9853-35F9-DAA86EC044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3707E-F171-6493-E24E-C24D420E868B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ko-KR" altLang="en-US" b="1" dirty="0"/>
              <a:t>키메라 데이터 </a:t>
            </a:r>
            <a:r>
              <a:rPr lang="ko-KR" altLang="en-US" b="1" dirty="0" err="1"/>
              <a:t>스크립터블</a:t>
            </a:r>
            <a:r>
              <a:rPr lang="ko-KR" altLang="en-US" b="1" dirty="0"/>
              <a:t> 오브젝트 전체 코드 중 함수 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CF042E3A-CB47-71AA-5BF5-1CF00E34F1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F3D8E-743A-E66E-B8F8-FAC7DA6A3349}"/>
              </a:ext>
            </a:extLst>
          </p:cNvPr>
          <p:cNvSpPr txBox="1"/>
          <p:nvPr/>
        </p:nvSpPr>
        <p:spPr>
          <a:xfrm>
            <a:off x="4305543" y="581363"/>
            <a:ext cx="3992296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키메라 데이터는 최초에 키메라의 데이터를 </a:t>
            </a:r>
            <a:r>
              <a:rPr lang="ko-KR" altLang="en-US" sz="1400" dirty="0" err="1"/>
              <a:t>할당받을</a:t>
            </a:r>
            <a:r>
              <a:rPr lang="ko-KR" altLang="en-US" sz="1400" dirty="0"/>
              <a:t> 때</a:t>
            </a:r>
            <a:r>
              <a:rPr lang="en-US" altLang="ko-KR" sz="1400" dirty="0"/>
              <a:t>, </a:t>
            </a:r>
            <a:r>
              <a:rPr lang="ko-KR" altLang="en-US" sz="1400" dirty="0"/>
              <a:t>한 번만 </a:t>
            </a:r>
            <a:r>
              <a:rPr lang="ko-KR" altLang="en-US" sz="1400" dirty="0" err="1"/>
              <a:t>할당받습니다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알 수 없는 버그로 재할당되는 것을 막으려는 의도입니다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 마찬가지로 능력치 계수를 적용하여 최종 능력치를 계산할 때도 동일한 의도입니다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키메라의 발생 시</a:t>
            </a:r>
            <a:r>
              <a:rPr lang="en-US" altLang="ko-KR" sz="1400" dirty="0"/>
              <a:t>, </a:t>
            </a:r>
            <a:r>
              <a:rPr lang="ko-KR" altLang="en-US" sz="1400" dirty="0"/>
              <a:t>최초에 키메라의 기초 데이터를 </a:t>
            </a:r>
            <a:r>
              <a:rPr lang="ko-KR" altLang="en-US" sz="1400" dirty="0" err="1"/>
              <a:t>할당받으며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SetChimeraData</a:t>
            </a:r>
            <a:r>
              <a:rPr lang="en-US" altLang="ko-KR" sz="1400" dirty="0"/>
              <a:t> </a:t>
            </a:r>
            <a:r>
              <a:rPr lang="ko-KR" altLang="en-US" sz="1400" dirty="0"/>
              <a:t>함수가 실행됩니다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후 유전자 삽입 과정이 종료되어 발생을 종료할 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SetCoefficientToStatus</a:t>
            </a:r>
            <a:r>
              <a:rPr lang="ko-KR" altLang="en-US" sz="1400" dirty="0"/>
              <a:t>함수가 실행되어 최종적인 능력치를 설정합니다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우측의 첫 번째 이미지는 이 키메라의 기초 능력치이며</a:t>
            </a:r>
            <a:r>
              <a:rPr lang="en-US" altLang="ko-KR" sz="1400" dirty="0"/>
              <a:t>, </a:t>
            </a:r>
            <a:r>
              <a:rPr lang="ko-KR" altLang="en-US" sz="1400" dirty="0"/>
              <a:t>두 번째 이미지는 유전자를 삽입함으로써 증가한 능력치입니다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 마지막 두 함수는 특정 </a:t>
            </a:r>
            <a:r>
              <a:rPr lang="ko-KR" altLang="en-US" sz="1400" dirty="0" err="1"/>
              <a:t>씬에서</a:t>
            </a:r>
            <a:r>
              <a:rPr lang="ko-KR" altLang="en-US" sz="1400" dirty="0"/>
              <a:t> 키메라가 어떤 위치에서</a:t>
            </a:r>
            <a:r>
              <a:rPr lang="en-US" altLang="ko-KR" sz="1400" dirty="0"/>
              <a:t>, </a:t>
            </a:r>
            <a:r>
              <a:rPr lang="ko-KR" altLang="en-US" sz="1400" dirty="0"/>
              <a:t>어떤 회전 값으로 인스턴스화 될 지 결정해주는 함수입니다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42CB3E-41BF-C5DA-CAB9-1F467B17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6" y="581363"/>
            <a:ext cx="4108301" cy="59900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F53B5C-47A6-9EAA-40E4-4ECB26F4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155"/>
          <a:stretch/>
        </p:blipFill>
        <p:spPr>
          <a:xfrm>
            <a:off x="8752929" y="420548"/>
            <a:ext cx="2249605" cy="3712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870452-0C97-F0FF-FE39-5C3BE9005A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348"/>
          <a:stretch/>
        </p:blipFill>
        <p:spPr>
          <a:xfrm>
            <a:off x="8752929" y="3237680"/>
            <a:ext cx="2249605" cy="33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2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B2AA6-9B3C-41FE-9A6F-99F48187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DAF1C338-7A57-06DA-3E56-47D8318AD4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CC454C85-1D49-115F-FCB6-8B61200482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A5CB6-825D-7C1D-D03B-33F18BE462E3}"/>
              </a:ext>
            </a:extLst>
          </p:cNvPr>
          <p:cNvSpPr txBox="1"/>
          <p:nvPr/>
        </p:nvSpPr>
        <p:spPr>
          <a:xfrm>
            <a:off x="0" y="0"/>
            <a:ext cx="120831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2. </a:t>
            </a:r>
            <a:r>
              <a:rPr lang="ko-KR" altLang="en-US" sz="3200" b="1" dirty="0">
                <a:hlinkClick r:id="rId2" action="ppaction://hlinksldjump"/>
              </a:rPr>
              <a:t>키메라</a:t>
            </a:r>
            <a:r>
              <a:rPr lang="en-US" altLang="ko-KR" b="1" dirty="0">
                <a:hlinkClick r:id="rId2" action="ppaction://hlinksldjump"/>
              </a:rPr>
              <a:t>(</a:t>
            </a:r>
            <a:r>
              <a:rPr lang="en-US" altLang="ko-KR" b="1" dirty="0" err="1">
                <a:hlinkClick r:id="rId2" action="ppaction://hlinksldjump"/>
              </a:rPr>
              <a:t>Dna</a:t>
            </a:r>
            <a:r>
              <a:rPr lang="en-US" altLang="ko-KR" b="1" dirty="0">
                <a:hlinkClick r:id="rId2" action="ppaction://hlinksldjump"/>
              </a:rPr>
              <a:t>)</a:t>
            </a:r>
            <a:endParaRPr lang="en-US" altLang="ko-KR" sz="3200" b="1" dirty="0"/>
          </a:p>
          <a:p>
            <a:endParaRPr lang="en-US" altLang="ko-KR" sz="2000" b="1" dirty="0"/>
          </a:p>
          <a:p>
            <a:r>
              <a:rPr lang="en-US" altLang="ko-KR" sz="2400" dirty="0"/>
              <a:t> </a:t>
            </a:r>
            <a:r>
              <a:rPr lang="ko-KR" altLang="en-US" sz="2000" dirty="0"/>
              <a:t>모든 키메라들은 고유의 </a:t>
            </a:r>
            <a:r>
              <a:rPr lang="en-US" altLang="ko-KR" sz="2000" dirty="0" err="1"/>
              <a:t>Dna</a:t>
            </a:r>
            <a:r>
              <a:rPr lang="ko-KR" altLang="en-US" sz="2000" dirty="0"/>
              <a:t>를 가지고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Dna</a:t>
            </a:r>
            <a:r>
              <a:rPr lang="ko-KR" altLang="en-US" sz="2000" dirty="0"/>
              <a:t>는 키메라의 외형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MainSkill</a:t>
            </a:r>
            <a:r>
              <a:rPr lang="en-US" altLang="ko-KR" sz="2000" dirty="0"/>
              <a:t>, </a:t>
            </a:r>
            <a:r>
              <a:rPr lang="ko-KR" altLang="en-US" sz="2000" dirty="0"/>
              <a:t>기본 능력치를 결정합니다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플레이어는 발생하려는 키메라의 정보를 읽고 원하는 키메라를 선택하여 발생할 수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구현된 키메라</a:t>
            </a:r>
            <a:r>
              <a:rPr lang="en-US" altLang="ko-KR" sz="1400" dirty="0"/>
              <a:t>(</a:t>
            </a:r>
            <a:r>
              <a:rPr lang="ko-KR" altLang="en-US" sz="1400" dirty="0"/>
              <a:t>유전자</a:t>
            </a:r>
            <a:r>
              <a:rPr lang="en-US" altLang="ko-KR" sz="1400" dirty="0"/>
              <a:t>/</a:t>
            </a:r>
            <a:r>
              <a:rPr lang="ko-KR" altLang="en-US" sz="1400" dirty="0"/>
              <a:t>키메라 사전 </a:t>
            </a:r>
            <a:r>
              <a:rPr lang="en-US" altLang="ko-KR" sz="1400" dirty="0"/>
              <a:t>- </a:t>
            </a:r>
            <a:r>
              <a:rPr lang="ko-KR" altLang="en-US" sz="1400" dirty="0"/>
              <a:t>키메라</a:t>
            </a:r>
            <a:r>
              <a:rPr lang="en-US" altLang="ko-KR" sz="1400" dirty="0"/>
              <a:t>)</a:t>
            </a:r>
            <a:r>
              <a:rPr lang="ko-KR" altLang="en-US" sz="2000" dirty="0"/>
              <a:t>       </a:t>
            </a:r>
            <a:r>
              <a:rPr lang="en-US" altLang="ko-KR" sz="2000" dirty="0"/>
              <a:t>2. 1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VenomSnake</a:t>
            </a:r>
            <a:r>
              <a:rPr lang="en-US" altLang="ko-KR" sz="2000" dirty="0"/>
              <a:t> </a:t>
            </a:r>
            <a:r>
              <a:rPr lang="ko-KR" altLang="en-US" sz="2000" dirty="0"/>
              <a:t>클릭 시</a:t>
            </a:r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537AB25F-4966-719B-8AEA-B881E35DC6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A04490-79FA-360D-25AA-BCF675EC4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8" y="2960426"/>
            <a:ext cx="4401832" cy="37120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97E77D-4788-D9DD-C3D0-F1E30405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39" y="3101940"/>
            <a:ext cx="596566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8AA8D-54F6-8392-9CCD-F01AAECBA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B19C0DDA-5991-D2A4-8F6F-9D56BD51EB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DD24763A-483D-18A1-4956-1178A6BB82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8CE4B-36A2-AED8-FA7F-9525AA72C020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en-US" altLang="ko-KR" b="1" dirty="0" err="1"/>
              <a:t>Dna</a:t>
            </a:r>
            <a:r>
              <a:rPr lang="en-US" altLang="ko-KR" b="1" dirty="0"/>
              <a:t> </a:t>
            </a:r>
            <a:r>
              <a:rPr lang="ko-KR" altLang="en-US" b="1" dirty="0"/>
              <a:t>전체 코드 중 변수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1E4388D6-425B-B99D-2340-1C3DD8106A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BAC0B-E6D3-3854-2A21-8BCDBC8C7388}"/>
              </a:ext>
            </a:extLst>
          </p:cNvPr>
          <p:cNvSpPr txBox="1"/>
          <p:nvPr/>
        </p:nvSpPr>
        <p:spPr>
          <a:xfrm>
            <a:off x="4752429" y="581363"/>
            <a:ext cx="4304981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에는 유전자 종류와</a:t>
            </a:r>
            <a:r>
              <a:rPr lang="en-US" altLang="ko-KR" sz="1400" dirty="0"/>
              <a:t> </a:t>
            </a:r>
            <a:r>
              <a:rPr lang="ko-KR" altLang="en-US" sz="1400" dirty="0"/>
              <a:t>그에 따른 </a:t>
            </a:r>
            <a:r>
              <a:rPr lang="en-US" altLang="ko-KR" sz="1400" dirty="0" err="1"/>
              <a:t>MainSkill</a:t>
            </a:r>
            <a:r>
              <a:rPr lang="en-US" altLang="ko-KR" sz="1400" dirty="0"/>
              <a:t>, </a:t>
            </a:r>
            <a:r>
              <a:rPr lang="ko-KR" altLang="en-US" sz="1400" dirty="0"/>
              <a:t>특성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FeaturList</a:t>
            </a:r>
            <a:r>
              <a:rPr lang="en-US" altLang="ko-KR" sz="1400" dirty="0"/>
              <a:t>)</a:t>
            </a:r>
            <a:r>
              <a:rPr lang="ko-KR" altLang="en-US" sz="1400" dirty="0"/>
              <a:t>를 갖습니다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최대 </a:t>
            </a:r>
            <a:r>
              <a:rPr lang="en-US" altLang="ko-KR" sz="1400" dirty="0"/>
              <a:t>Gene</a:t>
            </a:r>
            <a:r>
              <a:rPr lang="ko-KR" altLang="en-US" sz="1400" dirty="0"/>
              <a:t> 수용량은 </a:t>
            </a:r>
            <a:r>
              <a:rPr lang="en-US" altLang="ko-KR" sz="1400" dirty="0"/>
              <a:t>20</a:t>
            </a:r>
            <a:r>
              <a:rPr lang="ko-KR" altLang="en-US" sz="1400" dirty="0"/>
              <a:t>으로</a:t>
            </a:r>
            <a:r>
              <a:rPr lang="en-US" altLang="ko-KR" sz="1400" dirty="0"/>
              <a:t>, </a:t>
            </a:r>
            <a:r>
              <a:rPr lang="ko-KR" altLang="en-US" sz="1400" dirty="0"/>
              <a:t>이는 </a:t>
            </a:r>
            <a:r>
              <a:rPr lang="en-US" altLang="ko-KR" sz="1400" dirty="0"/>
              <a:t>Gene</a:t>
            </a:r>
            <a:r>
              <a:rPr lang="ko-KR" altLang="en-US" sz="1400" dirty="0"/>
              <a:t> 최대 </a:t>
            </a:r>
            <a:r>
              <a:rPr lang="en-US" altLang="ko-KR" sz="1400" dirty="0"/>
              <a:t>20</a:t>
            </a:r>
            <a:r>
              <a:rPr lang="ko-KR" altLang="en-US" sz="1400" dirty="0"/>
              <a:t>개 수용할 수 있음을 의미합니다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삽입된 </a:t>
            </a:r>
            <a:r>
              <a:rPr lang="en-US" altLang="ko-KR" sz="1400" dirty="0"/>
              <a:t>Gene</a:t>
            </a:r>
            <a:r>
              <a:rPr lang="ko-KR" altLang="en-US" sz="1400" dirty="0"/>
              <a:t> </a:t>
            </a:r>
            <a:r>
              <a:rPr lang="en-US" altLang="ko-KR" sz="1400" dirty="0" err="1"/>
              <a:t>GeneList</a:t>
            </a:r>
            <a:r>
              <a:rPr lang="ko-KR" altLang="en-US" sz="1400" dirty="0"/>
              <a:t>에 할당됩니다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키메라의 스킬 자체는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에 저장됩니다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생물학의 </a:t>
            </a:r>
            <a:r>
              <a:rPr lang="en-US" altLang="ko-KR" sz="1400" dirty="0">
                <a:hlinkClick r:id="rId2"/>
              </a:rPr>
              <a:t>‘</a:t>
            </a:r>
            <a:r>
              <a:rPr lang="ko-KR" altLang="en-US" sz="1400" dirty="0">
                <a:hlinkClick r:id="rId2"/>
              </a:rPr>
              <a:t>전사</a:t>
            </a:r>
            <a:r>
              <a:rPr lang="en-US" altLang="ko-KR" sz="1400" dirty="0">
                <a:hlinkClick r:id="rId2"/>
              </a:rPr>
              <a:t>(</a:t>
            </a:r>
            <a:r>
              <a:rPr lang="ko-KR" altLang="en-US" sz="1400" dirty="0">
                <a:hlinkClick r:id="rId2"/>
              </a:rPr>
              <a:t>외부 링크</a:t>
            </a:r>
            <a:r>
              <a:rPr lang="en-US" altLang="ko-KR" sz="1400" dirty="0">
                <a:hlinkClick r:id="rId2"/>
              </a:rPr>
              <a:t>)’</a:t>
            </a:r>
            <a:r>
              <a:rPr lang="en-US" altLang="ko-KR" sz="1400" dirty="0"/>
              <a:t> </a:t>
            </a:r>
            <a:r>
              <a:rPr lang="ko-KR" altLang="en-US" sz="1400" dirty="0"/>
              <a:t>라는 현상에서 착안했습니다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최대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 개 수는 </a:t>
            </a:r>
            <a:r>
              <a:rPr lang="en-US" altLang="ko-KR" sz="1400" dirty="0"/>
              <a:t>3</a:t>
            </a:r>
            <a:r>
              <a:rPr lang="ko-KR" altLang="en-US" sz="1400" dirty="0"/>
              <a:t>개로 제한하고</a:t>
            </a:r>
            <a:r>
              <a:rPr lang="en-US" altLang="ko-KR" sz="1400" dirty="0"/>
              <a:t>, </a:t>
            </a:r>
            <a:r>
              <a:rPr lang="ko-KR" altLang="en-US" sz="1400" dirty="0"/>
              <a:t>모든 능력치의 계수도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에 저장됩니다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FeatureCoefficientByGene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딕셔너리는</a:t>
            </a:r>
            <a:r>
              <a:rPr lang="ko-KR" altLang="en-US" sz="1400" dirty="0"/>
              <a:t>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에 삽입된 </a:t>
            </a:r>
            <a:r>
              <a:rPr lang="en-US" altLang="ko-KR" sz="1400" dirty="0"/>
              <a:t>Gene</a:t>
            </a:r>
            <a:r>
              <a:rPr lang="ko-KR" altLang="en-US" sz="1400" dirty="0"/>
              <a:t>간의 특성 유사도를 검사하여 그 수치에 따라 능력치 계수를 추가합니다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각 </a:t>
            </a:r>
            <a:r>
              <a:rPr lang="en-US" altLang="ko-KR" sz="1400" dirty="0"/>
              <a:t>Gene</a:t>
            </a:r>
            <a:r>
              <a:rPr lang="ko-KR" altLang="en-US" sz="1400" dirty="0"/>
              <a:t>마다 유사도가 다를 가능성이 매우 높아 어떤 </a:t>
            </a:r>
            <a:r>
              <a:rPr lang="en-US" altLang="ko-KR" sz="1400" dirty="0"/>
              <a:t>Gene</a:t>
            </a:r>
            <a:r>
              <a:rPr lang="ko-KR" altLang="en-US" sz="1400" dirty="0"/>
              <a:t>이 어느 정도의 유사도를 가졌는지 출력하기 위해 </a:t>
            </a:r>
            <a:r>
              <a:rPr lang="ko-KR" altLang="en-US" sz="1400" dirty="0" err="1"/>
              <a:t>딕셔너리를</a:t>
            </a:r>
            <a:r>
              <a:rPr lang="ko-KR" altLang="en-US" sz="1400" dirty="0"/>
              <a:t> 사용했습니다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의 설명입니다</a:t>
            </a:r>
            <a:r>
              <a:rPr lang="en-US" altLang="ko-KR" sz="1400" dirty="0"/>
              <a:t>. Feature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저장되어있는</a:t>
            </a:r>
            <a:r>
              <a:rPr lang="ko-KR" altLang="en-US" sz="1400" dirty="0"/>
              <a:t> 각 키메라의 설명을 할당합니다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72CB0F-5DF2-C843-EBE5-95009111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9" y="581363"/>
            <a:ext cx="4304982" cy="56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1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AD90-02D7-1F46-6E43-723124AA9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479AA472-289F-382D-6139-7BAF8BDF82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14FA12D1-2B66-FB02-A4AE-284D58F333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2178A-0836-2E14-E308-8EADF4A07874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en-US" altLang="ko-KR" b="1" dirty="0" err="1"/>
              <a:t>Dna</a:t>
            </a:r>
            <a:r>
              <a:rPr lang="en-US" altLang="ko-KR" b="1" dirty="0"/>
              <a:t> </a:t>
            </a:r>
            <a:r>
              <a:rPr lang="ko-KR" altLang="en-US" b="1" dirty="0"/>
              <a:t>전체 코드 중 함수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A909B06E-5DF7-5295-FC45-FB465AB7D6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DB18E-4246-16F2-0FE3-D1155DA39CF9}"/>
              </a:ext>
            </a:extLst>
          </p:cNvPr>
          <p:cNvSpPr txBox="1"/>
          <p:nvPr/>
        </p:nvSpPr>
        <p:spPr>
          <a:xfrm>
            <a:off x="6172202" y="581363"/>
            <a:ext cx="3992296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의 생성자입니다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인자로 받는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에 따라 데이터들을 할당합니다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FeatureList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스크립터블</a:t>
            </a:r>
            <a:r>
              <a:rPr lang="ko-KR" altLang="en-US" sz="1400" dirty="0"/>
              <a:t> 오브젝트 형태로 데이터를 관리하는 매니저에게서 정보를 받아 할당합니다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DnaSubSkills</a:t>
            </a:r>
            <a:r>
              <a:rPr lang="en-US" altLang="ko-KR" sz="1400" dirty="0"/>
              <a:t> </a:t>
            </a:r>
            <a:r>
              <a:rPr lang="ko-KR" altLang="en-US" sz="1400" dirty="0"/>
              <a:t>리스트는 최대 값을 초기 용량으로 하여 할당합니다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아래 이미지는 </a:t>
            </a:r>
            <a:r>
              <a:rPr lang="en-US" altLang="ko-KR" sz="1400" dirty="0" err="1"/>
              <a:t>FeatureList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스크립터블</a:t>
            </a:r>
            <a:r>
              <a:rPr lang="ko-KR" altLang="en-US" sz="1400" dirty="0"/>
              <a:t> 오브젝트에 저장된 데이터 예시입니다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93656D-1005-942A-B09C-733FE2D6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7" y="581363"/>
            <a:ext cx="5793633" cy="3572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5A796B-53A0-F2FE-5749-D1A05A72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3311549"/>
            <a:ext cx="3992295" cy="25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70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3AFC-F766-FD31-8F5F-3799FA5C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B60C5504-525C-1F60-2FB9-45D705355F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9EC0F46C-9BC0-9848-EB16-0672954102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C6A34-4FA3-4378-6006-78DD9725493C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en-US" altLang="ko-KR" b="1" dirty="0" err="1"/>
              <a:t>Dna</a:t>
            </a:r>
            <a:r>
              <a:rPr lang="en-US" altLang="ko-KR" b="1" dirty="0"/>
              <a:t> </a:t>
            </a:r>
            <a:r>
              <a:rPr lang="ko-KR" altLang="en-US" b="1" dirty="0"/>
              <a:t>전체 코드 중 함수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DC8C2835-E320-758B-CBF6-F56C7A207B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E3A0C-5DA2-89CD-2DAE-5997C9F46763}"/>
              </a:ext>
            </a:extLst>
          </p:cNvPr>
          <p:cNvSpPr txBox="1"/>
          <p:nvPr/>
        </p:nvSpPr>
        <p:spPr>
          <a:xfrm>
            <a:off x="5503461" y="686937"/>
            <a:ext cx="4513995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에 </a:t>
            </a:r>
            <a:r>
              <a:rPr lang="en-US" altLang="ko-KR" sz="1400" dirty="0"/>
              <a:t>Gene</a:t>
            </a:r>
            <a:r>
              <a:rPr lang="ko-KR" altLang="en-US" sz="1400" dirty="0"/>
              <a:t>을 삽입하기 조건이 필요합니다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</a:t>
            </a:r>
            <a:r>
              <a:rPr lang="en-US" altLang="ko-KR" sz="1400" dirty="0"/>
              <a:t>Gene</a:t>
            </a:r>
            <a:r>
              <a:rPr lang="ko-KR" altLang="en-US" sz="1400" dirty="0"/>
              <a:t>을 삽입해도 최대 수용량을 초과하지 않는지 </a:t>
            </a:r>
            <a:r>
              <a:rPr lang="ko-KR" altLang="en-US" sz="1400" dirty="0" err="1"/>
              <a:t>확인해야합니다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현재 수용량을 확인하고</a:t>
            </a:r>
            <a:r>
              <a:rPr lang="en-US" altLang="ko-KR" sz="1400" dirty="0"/>
              <a:t>, </a:t>
            </a:r>
            <a:r>
              <a:rPr lang="ko-KR" altLang="en-US" sz="1400" dirty="0"/>
              <a:t>그 수용량에 삽입될 </a:t>
            </a:r>
            <a:r>
              <a:rPr lang="en-US" altLang="ko-KR" sz="1400" dirty="0"/>
              <a:t>Gene</a:t>
            </a:r>
            <a:r>
              <a:rPr lang="ko-KR" altLang="en-US" sz="1400" dirty="0"/>
              <a:t>의 안정도</a:t>
            </a:r>
            <a:r>
              <a:rPr lang="en-US" altLang="ko-KR" sz="1400" dirty="0"/>
              <a:t>(</a:t>
            </a:r>
            <a:r>
              <a:rPr lang="ko-KR" altLang="en-US" sz="1400" dirty="0"/>
              <a:t>요구 </a:t>
            </a:r>
            <a:r>
              <a:rPr lang="ko-KR" altLang="en-US" sz="1400" dirty="0" err="1"/>
              <a:t>수용량</a:t>
            </a:r>
            <a:r>
              <a:rPr lang="en-US" altLang="ko-KR" sz="1400" dirty="0"/>
              <a:t>)</a:t>
            </a:r>
            <a:r>
              <a:rPr lang="ko-KR" altLang="en-US" sz="1400" dirty="0"/>
              <a:t>를 더해봅니다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값에 따라 이 </a:t>
            </a:r>
            <a:r>
              <a:rPr lang="en-US" altLang="ko-KR" sz="1400" dirty="0"/>
              <a:t>Gene</a:t>
            </a:r>
            <a:r>
              <a:rPr lang="ko-KR" altLang="en-US" sz="1400" dirty="0"/>
              <a:t>을 삽입할 지 하지 않을지 결정합니다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CC2D8-6308-B9C2-F147-EED3CB6A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8" y="686937"/>
            <a:ext cx="5170916" cy="60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9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FC54-3027-F5ED-2051-B355DD1B8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A81A6A42-6A7E-9E19-85FC-90732AD9D9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506E0100-4A80-F3EF-1DAA-73DCA2314B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4077A-CE87-1FC0-A6FB-5D9064B36604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en-US" altLang="ko-KR" b="1" dirty="0" err="1"/>
              <a:t>Dna</a:t>
            </a:r>
            <a:r>
              <a:rPr lang="en-US" altLang="ko-KR" b="1" dirty="0"/>
              <a:t> </a:t>
            </a:r>
            <a:r>
              <a:rPr lang="ko-KR" altLang="en-US" b="1" dirty="0"/>
              <a:t>전체 코드 중 함수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BC6145E3-8A92-A9EC-90F6-A9C17BA8F1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B6751-21C3-B75C-3AD3-6E5C42226AD5}"/>
              </a:ext>
            </a:extLst>
          </p:cNvPr>
          <p:cNvSpPr txBox="1"/>
          <p:nvPr/>
        </p:nvSpPr>
        <p:spPr>
          <a:xfrm>
            <a:off x="3991403" y="520987"/>
            <a:ext cx="425867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Gene</a:t>
            </a:r>
            <a:r>
              <a:rPr lang="ko-KR" altLang="en-US" sz="1400" dirty="0"/>
              <a:t>의 삽입이 확정되면 해당 </a:t>
            </a:r>
            <a:r>
              <a:rPr lang="en-US" altLang="ko-KR" sz="1400" dirty="0"/>
              <a:t>Gene</a:t>
            </a:r>
            <a:r>
              <a:rPr lang="ko-KR" altLang="en-US" sz="1400" dirty="0"/>
              <a:t>을 리스트에 추가한 뒤</a:t>
            </a:r>
            <a:r>
              <a:rPr lang="en-US" altLang="ko-KR" sz="1400" dirty="0"/>
              <a:t>,</a:t>
            </a:r>
            <a:r>
              <a:rPr lang="ko-KR" altLang="en-US" sz="1400" dirty="0"/>
              <a:t> 가지고 있는 능력치 계수를 적용합니다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MainDna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에 맞는 </a:t>
            </a:r>
            <a:r>
              <a:rPr lang="en-US" altLang="ko-KR" sz="1400" dirty="0" err="1"/>
              <a:t>FeatureList</a:t>
            </a:r>
            <a:r>
              <a:rPr lang="ko-KR" altLang="en-US" sz="1400" dirty="0"/>
              <a:t>와 비교하여 그 항목을 검사하고 일치하는 항목 당 </a:t>
            </a:r>
            <a:r>
              <a:rPr lang="en-US" altLang="ko-KR" sz="1400" dirty="0"/>
              <a:t>1</a:t>
            </a:r>
            <a:r>
              <a:rPr lang="ko-KR" altLang="en-US" sz="1400" dirty="0"/>
              <a:t>씩 증가시켜 최종적으로 유사도 계수를 설정합니다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F692D3-A87C-84FB-0326-19E805D82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8" y="520987"/>
            <a:ext cx="3587150" cy="6120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6FFA0-EFA7-37BD-41EB-4F0F29D21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02" y="2094824"/>
            <a:ext cx="4972362" cy="40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77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C90BB-CF46-98D6-C46D-7BDB966E5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A53CBCD6-9AFE-3AAA-2C91-DBFAEBC7AC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55D83BF0-DA8E-A4F4-321E-63E7C1B912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257C3-5F4B-21F0-6347-8A3617806B20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en-US" altLang="ko-KR" b="1" dirty="0" err="1"/>
              <a:t>Dna</a:t>
            </a:r>
            <a:r>
              <a:rPr lang="en-US" altLang="ko-KR" b="1" dirty="0"/>
              <a:t> </a:t>
            </a:r>
            <a:r>
              <a:rPr lang="ko-KR" altLang="en-US" b="1" dirty="0"/>
              <a:t>전체 코드 중 함수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5D8563C4-45E7-228F-A602-12AAFDFB56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F3A3D-A245-C072-ED1E-AD95C4CE3FCD}"/>
              </a:ext>
            </a:extLst>
          </p:cNvPr>
          <p:cNvSpPr txBox="1"/>
          <p:nvPr/>
        </p:nvSpPr>
        <p:spPr>
          <a:xfrm>
            <a:off x="5206053" y="733006"/>
            <a:ext cx="4513995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Gene</a:t>
            </a:r>
            <a:r>
              <a:rPr lang="ko-KR" altLang="en-US" sz="1400" dirty="0"/>
              <a:t>의 삽입이 확정되면 해당 </a:t>
            </a:r>
            <a:r>
              <a:rPr lang="en-US" altLang="ko-KR" sz="1400" dirty="0"/>
              <a:t>Gene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의 활성화 여부를 결정합니다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이때 몇 가지 조건이 필요합니다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1.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을 추가할 수 있는지</a:t>
            </a:r>
            <a:r>
              <a:rPr lang="en-US" altLang="ko-KR" sz="1400" dirty="0"/>
              <a:t>?</a:t>
            </a:r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이미 같은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이 추가되어 있는지</a:t>
            </a:r>
            <a:r>
              <a:rPr lang="en-US" altLang="ko-KR" sz="1400" dirty="0"/>
              <a:t>?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의 활성화는 가장 처음 들어가는</a:t>
            </a:r>
            <a:r>
              <a:rPr lang="en-US" altLang="ko-KR" sz="1400" dirty="0"/>
              <a:t>,</a:t>
            </a:r>
            <a:r>
              <a:rPr lang="ko-KR" altLang="en-US" sz="1400" dirty="0"/>
              <a:t> 서로 다른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을 기준으로 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을 연속으로 삽입해도 해당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은 한 개만 적용됩니다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추가적인 업데이트 사항으로 같은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이 연속해서 들어간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그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의 스킬을 강화하는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현재 구상중인 일부 업데이트 사항에 포함되어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SetSubSkill</a:t>
            </a:r>
            <a:r>
              <a:rPr lang="ko-KR" altLang="en-US" sz="1400" dirty="0"/>
              <a:t>함수에서 실질적으로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의 활성화가 이루어지는 이유는 </a:t>
            </a:r>
            <a:r>
              <a:rPr lang="en-US" altLang="ko-KR" sz="1400" dirty="0"/>
              <a:t>Ui</a:t>
            </a:r>
            <a:r>
              <a:rPr lang="ko-KR" altLang="en-US" sz="1400" dirty="0"/>
              <a:t>로 플레이어에게 이 스킬의 삽입여부를 알려주어야 했기 때문입니다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키메라 발생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이미 값을 저장해놓는 방법도 생각해 봤지만 불필요한 변수 선언이라고 생각했습니다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부분은 최적화와 관련하여 공부가 필요한 내용입니다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38C94-E25D-897C-B97E-59F43B4D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" y="733006"/>
            <a:ext cx="494416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0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EA468-74ED-3218-DB08-F1B72313B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224963E1-14AB-8F0E-0E2C-E99A44B26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F41EBC25-9395-6DB3-1285-090584864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E185F-2906-16F1-1794-BCFAFC7E8D95}"/>
              </a:ext>
            </a:extLst>
          </p:cNvPr>
          <p:cNvSpPr txBox="1"/>
          <p:nvPr/>
        </p:nvSpPr>
        <p:spPr>
          <a:xfrm>
            <a:off x="0" y="0"/>
            <a:ext cx="120831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2. </a:t>
            </a:r>
            <a:r>
              <a:rPr lang="ko-KR" altLang="en-US" sz="3200" b="1" dirty="0">
                <a:hlinkClick r:id="rId2" action="ppaction://hlinksldjump"/>
              </a:rPr>
              <a:t>키메라</a:t>
            </a:r>
            <a:r>
              <a:rPr lang="en-US" altLang="ko-KR" b="1" dirty="0">
                <a:hlinkClick r:id="rId2" action="ppaction://hlinksldjump"/>
              </a:rPr>
              <a:t>(gene)</a:t>
            </a:r>
            <a:endParaRPr lang="en-US" altLang="ko-KR" sz="3200" b="1" dirty="0"/>
          </a:p>
          <a:p>
            <a:endParaRPr lang="en-US" altLang="ko-KR" sz="2000" b="1" dirty="0"/>
          </a:p>
          <a:p>
            <a:r>
              <a:rPr lang="en-US" altLang="ko-KR" sz="2400" dirty="0"/>
              <a:t> </a:t>
            </a:r>
            <a:r>
              <a:rPr lang="ko-KR" altLang="en-US" sz="2000" dirty="0"/>
              <a:t>더 강력한 키메라를 획득하는 방법은 주로 </a:t>
            </a:r>
            <a:r>
              <a:rPr lang="en-US" altLang="ko-KR" sz="2000" dirty="0"/>
              <a:t>Gene</a:t>
            </a:r>
            <a:r>
              <a:rPr lang="ko-KR" altLang="en-US" sz="2000" dirty="0"/>
              <a:t>의 삽입입니다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플레이어는 </a:t>
            </a:r>
            <a:r>
              <a:rPr lang="en-US" altLang="ko-KR" sz="2000" dirty="0"/>
              <a:t>Gene</a:t>
            </a:r>
            <a:r>
              <a:rPr lang="ko-KR" altLang="en-US" sz="2000" dirty="0"/>
              <a:t>이 갖는 능력치 계수의 크기 뿐만 아니라 그 </a:t>
            </a:r>
            <a:r>
              <a:rPr lang="en-US" altLang="ko-KR" sz="2000" dirty="0"/>
              <a:t>Gene</a:t>
            </a:r>
            <a:r>
              <a:rPr lang="ko-KR" altLang="en-US" sz="2000" dirty="0"/>
              <a:t>과 발생하려는 키메라의 </a:t>
            </a:r>
            <a:r>
              <a:rPr lang="en-US" altLang="ko-KR" sz="2000" dirty="0" err="1"/>
              <a:t>Dna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GeneType</a:t>
            </a:r>
            <a:r>
              <a:rPr lang="ko-KR" altLang="en-US" sz="2000" dirty="0"/>
              <a:t>이 유사한 지</a:t>
            </a:r>
            <a:r>
              <a:rPr lang="en-US" altLang="ko-KR" sz="2000" dirty="0"/>
              <a:t>, </a:t>
            </a:r>
            <a:r>
              <a:rPr lang="ko-KR" altLang="en-US" sz="2000" dirty="0"/>
              <a:t>그 여부도 따져야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게다가 키메라가 사용할 스킬이 이 키메라에게 얼마나 도움이 될 지도 고려해야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키메라는 전투가 지속되는 동안</a:t>
            </a:r>
            <a:r>
              <a:rPr lang="en-US" altLang="ko-KR" sz="2000" dirty="0"/>
              <a:t>, </a:t>
            </a:r>
            <a:r>
              <a:rPr lang="ko-KR" altLang="en-US" sz="2000" dirty="0"/>
              <a:t>자신의 생존을 위해 가용한 모든 자원을 사용할 것입니다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구현된 유전자</a:t>
            </a:r>
            <a:r>
              <a:rPr lang="en-US" altLang="ko-KR" sz="1400" dirty="0"/>
              <a:t>(</a:t>
            </a:r>
            <a:r>
              <a:rPr lang="ko-KR" altLang="en-US" sz="1400" dirty="0"/>
              <a:t>유전자</a:t>
            </a:r>
            <a:r>
              <a:rPr lang="en-US" altLang="ko-KR" sz="1400" dirty="0"/>
              <a:t>/</a:t>
            </a:r>
            <a:r>
              <a:rPr lang="ko-KR" altLang="en-US" sz="1400" dirty="0"/>
              <a:t>키메라 사전 </a:t>
            </a:r>
            <a:r>
              <a:rPr lang="en-US" altLang="ko-KR" sz="1400" dirty="0"/>
              <a:t>– </a:t>
            </a:r>
            <a:r>
              <a:rPr lang="ko-KR" altLang="en-US" sz="1400" dirty="0"/>
              <a:t>유전자 </a:t>
            </a:r>
            <a:r>
              <a:rPr lang="en-US" altLang="ko-KR" sz="1400" dirty="0"/>
              <a:t>– </a:t>
            </a:r>
            <a:r>
              <a:rPr lang="en-US" altLang="ko-KR" sz="1400" dirty="0" err="1"/>
              <a:t>VenomSnake</a:t>
            </a:r>
            <a:r>
              <a:rPr lang="en-US" altLang="ko-KR" sz="1400" dirty="0"/>
              <a:t> </a:t>
            </a:r>
            <a:r>
              <a:rPr lang="ko-KR" altLang="en-US" sz="1400" dirty="0"/>
              <a:t>클릭 시</a:t>
            </a:r>
            <a:r>
              <a:rPr lang="en-US" altLang="ko-KR" sz="1400" dirty="0"/>
              <a:t>)                       2. </a:t>
            </a:r>
            <a:r>
              <a:rPr lang="ko-KR" altLang="en-US" sz="1400" dirty="0"/>
              <a:t>이 키메라는 </a:t>
            </a:r>
            <a:r>
              <a:rPr lang="ko-KR" altLang="en-US" sz="1400" dirty="0" err="1"/>
              <a:t>충각스킬을</a:t>
            </a:r>
            <a:r>
              <a:rPr lang="ko-KR" altLang="en-US" sz="1400" dirty="0"/>
              <a:t> 절대 사용할 수 없습니다</a:t>
            </a:r>
            <a:r>
              <a:rPr lang="en-US" altLang="ko-KR" sz="1400" dirty="0"/>
              <a:t>.</a:t>
            </a:r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DAC6229E-3EAC-705C-2C05-635A995DC5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E6756F-BE4D-5674-6CAB-1435E34C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36" t="2612" r="33857"/>
          <a:stretch/>
        </p:blipFill>
        <p:spPr>
          <a:xfrm>
            <a:off x="7820167" y="2977859"/>
            <a:ext cx="2169994" cy="3685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6CD23-65C8-1DB2-3E10-B1361999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07" y="2977859"/>
            <a:ext cx="6248400" cy="349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85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D25AD-DD4E-BDAF-8CB1-439C669A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4FFC0DE1-DFBE-7103-9E23-9842DA724F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7FAFD77F-A472-20B0-1FEA-7A27F44AD3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9FF36-069C-0684-2B47-B2D9FC6CB33A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(gene </a:t>
            </a:r>
            <a:r>
              <a:rPr lang="ko-KR" altLang="en-US" b="1" dirty="0"/>
              <a:t>전체 코드 중 변수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87D681D2-AFCC-CBDC-4BA8-838F67D3F7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F10E24-05E0-6DD1-F2C7-356D84773DE3}"/>
              </a:ext>
            </a:extLst>
          </p:cNvPr>
          <p:cNvSpPr txBox="1"/>
          <p:nvPr/>
        </p:nvSpPr>
        <p:spPr>
          <a:xfrm>
            <a:off x="7886165" y="582067"/>
            <a:ext cx="3992296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첫 번째 이미지는 </a:t>
            </a:r>
            <a:r>
              <a:rPr lang="en-US" altLang="ko-KR" sz="1400" dirty="0"/>
              <a:t>Gene</a:t>
            </a:r>
            <a:r>
              <a:rPr lang="ko-KR" altLang="en-US" sz="1400" dirty="0"/>
              <a:t>의 등급과 구현된 종류입니다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마지막 </a:t>
            </a:r>
            <a:r>
              <a:rPr lang="en-US" altLang="ko-KR" sz="1400" dirty="0"/>
              <a:t>Dragon</a:t>
            </a:r>
            <a:r>
              <a:rPr lang="ko-KR" altLang="en-US" sz="1400" dirty="0"/>
              <a:t>은 추후 업데이트 사항으로 모든 공식 테스트를 통과했을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보스로 등장시킬 예정입니다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</a:t>
            </a:r>
            <a:r>
              <a:rPr lang="en-US" altLang="ko-KR" sz="1400" dirty="0"/>
              <a:t>Gene</a:t>
            </a:r>
            <a:r>
              <a:rPr lang="ko-KR" altLang="en-US" sz="1400" dirty="0"/>
              <a:t>이 갖는 정보는 </a:t>
            </a:r>
            <a:r>
              <a:rPr lang="en-US" altLang="ko-KR" sz="1400" dirty="0" err="1"/>
              <a:t>Dna</a:t>
            </a:r>
            <a:r>
              <a:rPr lang="ko-KR" altLang="en-US" sz="1400" dirty="0"/>
              <a:t>와 비슷하지만 조금 다릅니다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최초에 게임의 세이브와 로드를 지원하려는 생각으로</a:t>
            </a:r>
            <a:r>
              <a:rPr lang="en-US" altLang="ko-KR" sz="1400" dirty="0"/>
              <a:t>, </a:t>
            </a:r>
            <a:r>
              <a:rPr lang="ko-KR" altLang="en-US" sz="1400" dirty="0"/>
              <a:t>생성과 삭제가 잦은 </a:t>
            </a:r>
            <a:r>
              <a:rPr lang="en-US" altLang="ko-KR" sz="1400" dirty="0"/>
              <a:t>Gene</a:t>
            </a:r>
            <a:r>
              <a:rPr lang="ko-KR" altLang="en-US" sz="1400" dirty="0"/>
              <a:t>을 효율적으로 관리할 필요가 있어</a:t>
            </a:r>
            <a:r>
              <a:rPr lang="en-US" altLang="ko-KR" sz="1400" dirty="0"/>
              <a:t> </a:t>
            </a:r>
            <a:r>
              <a:rPr lang="ko-KR" altLang="en-US" sz="1400" dirty="0"/>
              <a:t>각 </a:t>
            </a:r>
            <a:r>
              <a:rPr lang="en-US" altLang="ko-KR" sz="1400" dirty="0"/>
              <a:t>Gene</a:t>
            </a:r>
            <a:r>
              <a:rPr lang="ko-KR" altLang="en-US" sz="1400" dirty="0"/>
              <a:t>에 고유한 </a:t>
            </a:r>
            <a:r>
              <a:rPr lang="en-US" altLang="ko-KR" sz="1400" dirty="0"/>
              <a:t>ID</a:t>
            </a:r>
            <a:r>
              <a:rPr lang="ko-KR" altLang="en-US" sz="1400" dirty="0"/>
              <a:t>를 부여했습니다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Gene</a:t>
            </a:r>
            <a:r>
              <a:rPr lang="ko-KR" altLang="en-US" sz="1400" dirty="0"/>
              <a:t>의 삽입과 추출에 대한 시스템을 고려했기 때문에 이 </a:t>
            </a:r>
            <a:r>
              <a:rPr lang="en-US" altLang="ko-KR" sz="1400" dirty="0"/>
              <a:t>Gene</a:t>
            </a:r>
            <a:r>
              <a:rPr lang="ko-KR" altLang="en-US" sz="1400" dirty="0"/>
              <a:t>이 삽입되어 활성화 중인지 그 여부도 </a:t>
            </a:r>
            <a:r>
              <a:rPr lang="ko-KR" altLang="en-US" sz="1400" dirty="0" err="1"/>
              <a:t>검사해야했습니다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마지막 </a:t>
            </a:r>
            <a:r>
              <a:rPr lang="en-US" altLang="ko-KR" sz="1400" dirty="0"/>
              <a:t>_</a:t>
            </a:r>
            <a:r>
              <a:rPr lang="en-US" altLang="ko-KR" sz="1400" dirty="0" err="1"/>
              <a:t>geneList</a:t>
            </a:r>
            <a:r>
              <a:rPr lang="ko-KR" altLang="en-US" sz="1400" dirty="0"/>
              <a:t>는 사용되지 않는 </a:t>
            </a:r>
            <a:r>
              <a:rPr lang="en-US" altLang="ko-KR" sz="1400" dirty="0"/>
              <a:t>Gene</a:t>
            </a:r>
            <a:r>
              <a:rPr lang="ko-KR" altLang="en-US" sz="1400" dirty="0"/>
              <a:t>을 수거하여 저장합니다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플레이어가 게임을 종료하지 않고 여러 번 플레이를 진행할 때 자동으로 삭제됩니다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685D5C-4BF3-8615-95A3-697EAC88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4" y="581363"/>
            <a:ext cx="1667108" cy="4448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B1F733-8AE1-6699-A706-DE44AA7F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557" y="581363"/>
            <a:ext cx="5630061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74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A0542-E624-2A07-1820-1F5A6507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397012BB-A2B2-2F91-5C6A-CF14BEE706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EEA78E59-DFB7-4401-858D-52E2CA3893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733EB-4F17-E44B-A717-B08203489929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(gene </a:t>
            </a:r>
            <a:r>
              <a:rPr lang="ko-KR" altLang="en-US" b="1" dirty="0"/>
              <a:t>전체 코드 중 함수</a:t>
            </a:r>
            <a:r>
              <a:rPr lang="en-US" altLang="ko-KR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B14A59C7-42D2-5F10-45FF-CD2483D36D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C1A0D-FB6B-253F-0571-90FA68A2F07B}"/>
              </a:ext>
            </a:extLst>
          </p:cNvPr>
          <p:cNvSpPr txBox="1"/>
          <p:nvPr/>
        </p:nvSpPr>
        <p:spPr>
          <a:xfrm>
            <a:off x="4393921" y="582067"/>
            <a:ext cx="3460367" cy="5693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Gene</a:t>
            </a:r>
            <a:r>
              <a:rPr lang="ko-KR" altLang="en-US" sz="1400" dirty="0"/>
              <a:t>의 주요 생성자입니다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플레이어의 직급에 </a:t>
            </a:r>
            <a:r>
              <a:rPr lang="en-US" altLang="ko-KR" sz="1400" dirty="0"/>
              <a:t>Gene</a:t>
            </a:r>
            <a:r>
              <a:rPr lang="ko-KR" altLang="en-US" sz="1400" dirty="0"/>
              <a:t>의 등급이 영향을 받게 함으로써 플레이어는 직급을 올릴 필요성을 느끼게 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Dragon</a:t>
            </a:r>
            <a:r>
              <a:rPr lang="ko-KR" altLang="en-US" sz="1400" dirty="0"/>
              <a:t>을 제외한 나머지 종류들 중 하나를 임의로 가져와 시작합니다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을 할당하고 임의의 능력치 계수를 </a:t>
            </a:r>
            <a:r>
              <a:rPr lang="en-US" altLang="ko-KR" sz="1400" dirty="0"/>
              <a:t>2</a:t>
            </a:r>
            <a:r>
              <a:rPr lang="ko-KR" altLang="en-US" sz="1400" dirty="0"/>
              <a:t>개 추가합니다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때 플레이어의 직급이 능력치를 결정하는 주요 변수로 적용됩니다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Gene</a:t>
            </a:r>
            <a:r>
              <a:rPr lang="ko-KR" altLang="en-US" sz="1400" dirty="0"/>
              <a:t>의 등급과 안정도</a:t>
            </a:r>
            <a:r>
              <a:rPr lang="en-US" altLang="ko-KR" sz="1400" dirty="0"/>
              <a:t>(</a:t>
            </a:r>
            <a:r>
              <a:rPr lang="ko-KR" altLang="en-US" sz="1400" dirty="0"/>
              <a:t>요구 </a:t>
            </a:r>
            <a:r>
              <a:rPr lang="ko-KR" altLang="en-US" sz="1400" dirty="0" err="1"/>
              <a:t>수용량</a:t>
            </a:r>
            <a:r>
              <a:rPr lang="en-US" altLang="ko-KR" sz="1400" dirty="0"/>
              <a:t>)</a:t>
            </a:r>
            <a:r>
              <a:rPr lang="ko-KR" altLang="en-US" sz="1400" dirty="0"/>
              <a:t>을 설정하고 능력치 계수를 섞습니다</a:t>
            </a:r>
            <a:r>
              <a:rPr lang="en-US" altLang="ko-KR" sz="1050" dirty="0"/>
              <a:t>(Fisher-Yates </a:t>
            </a:r>
            <a:r>
              <a:rPr lang="ko-KR" altLang="en-US" sz="1050" dirty="0"/>
              <a:t>알고리즘</a:t>
            </a:r>
            <a:r>
              <a:rPr lang="en-US" altLang="ko-KR" sz="1050" dirty="0"/>
              <a:t>, </a:t>
            </a:r>
            <a:r>
              <a:rPr lang="ko-KR" altLang="en-US" sz="1050" dirty="0"/>
              <a:t>우측 상단 이미지</a:t>
            </a:r>
            <a:r>
              <a:rPr lang="en-US" altLang="ko-KR" sz="1050" dirty="0"/>
              <a:t>)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SetSubSkill</a:t>
            </a:r>
            <a:r>
              <a:rPr lang="ko-KR" altLang="en-US" sz="1400" dirty="0"/>
              <a:t>함수는 </a:t>
            </a:r>
            <a:r>
              <a:rPr lang="en-US" altLang="ko-KR" sz="1400" dirty="0"/>
              <a:t>Switch</a:t>
            </a:r>
            <a:r>
              <a:rPr lang="ko-KR" altLang="en-US" sz="1400" dirty="0"/>
              <a:t>문을 사용하여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에 맞는 </a:t>
            </a:r>
            <a:r>
              <a:rPr lang="en-US" altLang="ko-KR" sz="1400" dirty="0" err="1"/>
              <a:t>SubSkill</a:t>
            </a:r>
            <a:r>
              <a:rPr lang="ko-KR" altLang="en-US" sz="1400" dirty="0"/>
              <a:t>을 생성하도록 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NPC</a:t>
            </a:r>
            <a:r>
              <a:rPr lang="ko-KR" altLang="en-US" sz="1400" dirty="0"/>
              <a:t>들은 좌측과 같은 로직을 사용하여 그들의 키메라를 발생합니다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그들의 직급에 따라 키메라에 삽입되는 </a:t>
            </a:r>
            <a:r>
              <a:rPr lang="en-US" altLang="ko-KR" sz="1400" dirty="0"/>
              <a:t>Gene</a:t>
            </a:r>
            <a:r>
              <a:rPr lang="ko-KR" altLang="en-US" sz="1400" dirty="0"/>
              <a:t>의 총 양이 결정됩니다</a:t>
            </a:r>
            <a:r>
              <a:rPr lang="en-US" altLang="ko-KR" sz="1050" dirty="0"/>
              <a:t>(</a:t>
            </a:r>
            <a:r>
              <a:rPr lang="ko-KR" altLang="en-US" sz="1050" dirty="0"/>
              <a:t>우측 하단 이미지</a:t>
            </a:r>
            <a:r>
              <a:rPr lang="en-US" altLang="ko-KR" sz="1050" dirty="0"/>
              <a:t>)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때문에 플레이어는 높은 직급의 </a:t>
            </a:r>
            <a:r>
              <a:rPr lang="en-US" altLang="ko-KR" sz="1400" dirty="0"/>
              <a:t>NPC</a:t>
            </a:r>
            <a:r>
              <a:rPr lang="ko-KR" altLang="en-US" sz="1400" dirty="0"/>
              <a:t>를 상대하기 위해 강력한 키메라를 발생해야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CE18C8-7D45-8932-CA88-732BAC5E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582067"/>
            <a:ext cx="4176207" cy="62076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B7FA21-D04E-BCD0-7A24-C44B41420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76" y="582067"/>
            <a:ext cx="3708588" cy="2135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51EBDC-3723-4423-8054-46D785008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76" y="2819288"/>
            <a:ext cx="2819620" cy="3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1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8ACB8-7774-8DB9-F5A7-A3E14D149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758EA4-1593-4093-6B88-B7AE1654176F}"/>
              </a:ext>
            </a:extLst>
          </p:cNvPr>
          <p:cNvSpPr txBox="1"/>
          <p:nvPr/>
        </p:nvSpPr>
        <p:spPr>
          <a:xfrm>
            <a:off x="0" y="0"/>
            <a:ext cx="1042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모티브 게임과 주요 시스템 관계</a:t>
            </a:r>
            <a:endParaRPr lang="en-US" altLang="ko-KR" sz="3200" b="1" dirty="0"/>
          </a:p>
        </p:txBody>
      </p:sp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812D5037-19EE-87D8-C1AF-CD32C148AE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E9FA05D3-755D-2D71-E9BB-678EA5625A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D261E-3AF5-91E9-FF9B-1804268B05B5}"/>
              </a:ext>
            </a:extLst>
          </p:cNvPr>
          <p:cNvSpPr txBox="1"/>
          <p:nvPr/>
        </p:nvSpPr>
        <p:spPr>
          <a:xfrm>
            <a:off x="3276600" y="1305341"/>
            <a:ext cx="8941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닌텐도 스위치</a:t>
            </a:r>
            <a:r>
              <a:rPr lang="en-US" altLang="ko-KR" dirty="0"/>
              <a:t>, </a:t>
            </a:r>
            <a:r>
              <a:rPr lang="ko-KR" altLang="en-US" dirty="0" err="1"/>
              <a:t>게임프리크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재밌게</a:t>
            </a:r>
            <a:r>
              <a:rPr lang="en-US" altLang="ko-KR" dirty="0"/>
              <a:t>, </a:t>
            </a:r>
            <a:r>
              <a:rPr lang="ko-KR" altLang="en-US" dirty="0"/>
              <a:t>열심히 플레이했던 게임</a:t>
            </a:r>
            <a:r>
              <a:rPr lang="en-US" altLang="ko-KR" sz="1400" dirty="0"/>
              <a:t>(</a:t>
            </a:r>
            <a:r>
              <a:rPr lang="ko-KR" altLang="en-US" sz="1400" dirty="0"/>
              <a:t>통신 배틀</a:t>
            </a:r>
            <a:r>
              <a:rPr lang="en-US" altLang="ko-KR" sz="1400" dirty="0"/>
              <a:t>, </a:t>
            </a:r>
            <a:r>
              <a:rPr lang="ko-KR" altLang="en-US" sz="1400" dirty="0"/>
              <a:t>싱글 배틀 기준 마스터볼 랭크 달성</a:t>
            </a:r>
            <a:r>
              <a:rPr lang="en-US" altLang="ko-KR" sz="1400" dirty="0"/>
              <a:t>)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싱글배틀</a:t>
            </a:r>
            <a:r>
              <a:rPr lang="ko-KR" altLang="en-US" dirty="0"/>
              <a:t> 기준</a:t>
            </a:r>
            <a:r>
              <a:rPr lang="en-US" altLang="ko-KR" dirty="0"/>
              <a:t>, </a:t>
            </a:r>
            <a:r>
              <a:rPr lang="ko-KR" altLang="en-US" dirty="0"/>
              <a:t>두 플레이어의 포켓몬이 턴 제로 기술을 사용하여 주고받음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</a:t>
            </a:r>
          </a:p>
          <a:p>
            <a:r>
              <a:rPr lang="ko-KR" altLang="en-US" dirty="0"/>
              <a:t>키메라는 전투</a:t>
            </a:r>
            <a:r>
              <a:rPr lang="en-US" altLang="ko-KR" dirty="0"/>
              <a:t>(</a:t>
            </a:r>
            <a:r>
              <a:rPr lang="ko-KR" altLang="en-US" dirty="0"/>
              <a:t>상호 테스트</a:t>
            </a:r>
            <a:r>
              <a:rPr lang="en-US" altLang="ko-KR" dirty="0"/>
              <a:t>)</a:t>
            </a:r>
            <a:r>
              <a:rPr lang="ko-KR" altLang="en-US" dirty="0"/>
              <a:t>가 진행되는 동안 서로의 상태</a:t>
            </a:r>
            <a:r>
              <a:rPr lang="en-US" altLang="ko-KR" dirty="0"/>
              <a:t>(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피격 등</a:t>
            </a:r>
            <a:r>
              <a:rPr lang="en-US" altLang="ko-KR" dirty="0"/>
              <a:t>)</a:t>
            </a:r>
            <a:r>
              <a:rPr lang="ko-KR" altLang="en-US" dirty="0"/>
              <a:t>를 주고 받음</a:t>
            </a:r>
            <a:r>
              <a:rPr lang="en-US" altLang="ko-KR" dirty="0"/>
              <a:t>.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87188845-D5FC-E91F-297B-B8B2757F0F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포켓몬스터 소드 한글판 SWITCH, 패키지칩_이미지">
            <a:extLst>
              <a:ext uri="{FF2B5EF4-FFF2-40B4-BE49-F238E27FC236}">
                <a16:creationId xmlns:a16="http://schemas.microsoft.com/office/drawing/2014/main" id="{78E08A94-6A4A-5A90-352D-F153BB71B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7" r="19404"/>
          <a:stretch/>
        </p:blipFill>
        <p:spPr bwMode="auto">
          <a:xfrm>
            <a:off x="0" y="1146402"/>
            <a:ext cx="3276600" cy="530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스크린샷, 휴대 전화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F9715D-4BB0-3D39-27FD-D83F86771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06097" y="3702916"/>
            <a:ext cx="2354341" cy="31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68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E2983-347F-0519-2CF5-A73EDF75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0E13E7FC-74C5-4D86-6E7B-F0B1D09E68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0DF0B8F0-628F-6E20-E07B-095BCD2CC5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D6AE5-B5C0-55B1-4E5E-735A49389738}"/>
              </a:ext>
            </a:extLst>
          </p:cNvPr>
          <p:cNvSpPr txBox="1"/>
          <p:nvPr/>
        </p:nvSpPr>
        <p:spPr>
          <a:xfrm>
            <a:off x="0" y="0"/>
            <a:ext cx="12083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2. </a:t>
            </a:r>
            <a:r>
              <a:rPr lang="ko-KR" altLang="en-US" sz="3200" b="1" dirty="0">
                <a:hlinkClick r:id="rId2" action="ppaction://hlinksldjump"/>
              </a:rPr>
              <a:t>키메라</a:t>
            </a:r>
            <a:r>
              <a:rPr lang="en-US" altLang="ko-KR" b="1" dirty="0">
                <a:hlinkClick r:id="rId2" action="ppaction://hlinksldjump"/>
              </a:rPr>
              <a:t>(</a:t>
            </a:r>
            <a:r>
              <a:rPr lang="ko-KR" altLang="en-US" b="1" dirty="0">
                <a:hlinkClick r:id="rId2" action="ppaction://hlinksldjump"/>
              </a:rPr>
              <a:t>발생</a:t>
            </a:r>
            <a:r>
              <a:rPr lang="en-US" altLang="ko-KR" b="1" dirty="0">
                <a:hlinkClick r:id="rId2" action="ppaction://hlinksldjump"/>
              </a:rPr>
              <a:t>)</a:t>
            </a:r>
            <a:endParaRPr lang="en-US" altLang="ko-KR" sz="3200" b="1" dirty="0"/>
          </a:p>
          <a:p>
            <a:endParaRPr lang="en-US" altLang="ko-KR" sz="2000" b="1" dirty="0"/>
          </a:p>
          <a:p>
            <a:r>
              <a:rPr lang="en-US" altLang="ko-KR" sz="2400" dirty="0"/>
              <a:t> </a:t>
            </a:r>
            <a:r>
              <a:rPr lang="ko-KR" altLang="en-US" sz="2000" dirty="0"/>
              <a:t>키메라는 발생시키지 않으면 배아 상태로 존재합니다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플레이어는 키메라를 선택하여 발생해야 테스트에 활용할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키메라에 삽입될 </a:t>
            </a:r>
            <a:r>
              <a:rPr lang="en-US" altLang="ko-KR" sz="2000" dirty="0"/>
              <a:t>Gene</a:t>
            </a:r>
            <a:r>
              <a:rPr lang="ko-KR" altLang="en-US" sz="2000" dirty="0"/>
              <a:t>을 선택할 때에 고려사항으로 </a:t>
            </a:r>
            <a:r>
              <a:rPr lang="en-US" altLang="ko-KR" sz="2000" dirty="0"/>
              <a:t>Gene</a:t>
            </a:r>
            <a:r>
              <a:rPr lang="ko-KR" altLang="en-US" sz="2000" dirty="0"/>
              <a:t>의 등급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SubSkill</a:t>
            </a:r>
            <a:r>
              <a:rPr lang="en-US" altLang="ko-KR" sz="2000" dirty="0"/>
              <a:t> </a:t>
            </a:r>
            <a:r>
              <a:rPr lang="ko-KR" altLang="en-US" sz="2000" dirty="0"/>
              <a:t>그리고 </a:t>
            </a:r>
            <a:r>
              <a:rPr lang="en-US" altLang="ko-KR" sz="2000" dirty="0" err="1"/>
              <a:t>GeneType</a:t>
            </a:r>
            <a:r>
              <a:rPr lang="ko-KR" altLang="en-US" sz="2000" dirty="0"/>
              <a:t>의 유사도 입니다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dirty="0"/>
              <a:t>같은 </a:t>
            </a:r>
            <a:r>
              <a:rPr lang="en-US" altLang="ko-KR" dirty="0"/>
              <a:t>Advanced </a:t>
            </a:r>
            <a:r>
              <a:rPr lang="ko-KR" altLang="en-US" dirty="0"/>
              <a:t>등급이지만 </a:t>
            </a:r>
            <a:r>
              <a:rPr lang="en-US" altLang="ko-KR" dirty="0" err="1"/>
              <a:t>GeneType</a:t>
            </a:r>
            <a:r>
              <a:rPr lang="ko-KR" altLang="en-US" dirty="0"/>
              <a:t>유사도에 따라 총 능력치는 크게 차이가 날 수 있습니다</a:t>
            </a:r>
            <a:r>
              <a:rPr lang="en-US" altLang="ko-KR" dirty="0"/>
              <a:t>(30 vs 23).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1E14DF97-00E0-4BD6-33DA-5824CF5A8E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26F045-72C8-B5E7-2368-350A1464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8" y="3478846"/>
            <a:ext cx="5178590" cy="2915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27E087-DEBD-C4B4-A84B-168D50635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571" y="3478845"/>
            <a:ext cx="5178590" cy="29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7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8EF95-2AB8-B08E-133E-E532ED336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890910C5-E0B6-43DB-1101-52424590DF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93288D97-0FD6-92EA-46FA-A1644A30F4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A5886-1428-B5A1-306D-16E86124DCAF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ko-KR" altLang="en-US" b="1" dirty="0"/>
              <a:t>발생 전체 코드</a:t>
            </a:r>
            <a:r>
              <a:rPr lang="en-US" altLang="ko-KR" b="1" dirty="0"/>
              <a:t>)</a:t>
            </a:r>
            <a:endParaRPr lang="en-US" altLang="ko-KR" sz="3200" b="1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371651CF-D164-42A7-ADAC-7BC75CA41F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64DB12-9C22-AEAC-DABE-C5A92B9E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7" y="598714"/>
            <a:ext cx="6043143" cy="53557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D29C0D-E366-3A87-AD63-56ED0803D821}"/>
              </a:ext>
            </a:extLst>
          </p:cNvPr>
          <p:cNvSpPr txBox="1"/>
          <p:nvPr/>
        </p:nvSpPr>
        <p:spPr>
          <a:xfrm>
            <a:off x="6629400" y="582067"/>
            <a:ext cx="3460367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embryoPrefab</a:t>
            </a:r>
            <a:r>
              <a:rPr lang="en-US" altLang="ko-KR" sz="1400" dirty="0"/>
              <a:t> </a:t>
            </a:r>
            <a:r>
              <a:rPr lang="ko-KR" altLang="en-US" sz="1400" dirty="0"/>
              <a:t>은 배아 오브젝트입니다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Syringe</a:t>
            </a:r>
            <a:r>
              <a:rPr lang="ko-KR" altLang="en-US" sz="1400" dirty="0"/>
              <a:t>는 주사바늘 오브젝트입니다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 이들은 애니메이션을 담당합니다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플레이어는 직접 </a:t>
            </a:r>
            <a:r>
              <a:rPr lang="en-US" altLang="ko-KR" sz="1400" dirty="0"/>
              <a:t>Gene</a:t>
            </a:r>
            <a:r>
              <a:rPr lang="ko-KR" altLang="en-US" sz="1400" dirty="0"/>
              <a:t>을 삽입하는 듯 한 느낌을 받을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먼저 </a:t>
            </a:r>
            <a:r>
              <a:rPr lang="en-US" altLang="ko-KR" sz="1400" dirty="0"/>
              <a:t>_</a:t>
            </a:r>
            <a:r>
              <a:rPr lang="en-US" altLang="ko-KR" sz="1400" dirty="0" err="1"/>
              <a:t>targetChimeraData</a:t>
            </a:r>
            <a:r>
              <a:rPr lang="ko-KR" altLang="en-US" sz="1400" dirty="0"/>
              <a:t>를 생성하여 플레이어가 발생을 결정한 키메라 데이터를 받습니다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키메라는 변종일 수 있고</a:t>
            </a:r>
            <a:r>
              <a:rPr lang="en-US" altLang="ko-KR" sz="1400" dirty="0"/>
              <a:t>, </a:t>
            </a:r>
            <a:r>
              <a:rPr lang="ko-KR" altLang="en-US" sz="1400" dirty="0"/>
              <a:t>그렇지 않을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선택한 키메라의 배아를 보여줍니다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66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DB05-8653-D652-C3B5-9C6C6ABFA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A26BA321-B966-8980-8FED-087321ABE9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944EC9A5-E333-7F37-9AF2-60A62F94FC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33CA-1F8E-402F-A4D2-FCFB752A5AAA}"/>
              </a:ext>
            </a:extLst>
          </p:cNvPr>
          <p:cNvSpPr txBox="1"/>
          <p:nvPr/>
        </p:nvSpPr>
        <p:spPr>
          <a:xfrm>
            <a:off x="0" y="0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</a:t>
            </a:r>
            <a:r>
              <a:rPr lang="ko-KR" altLang="en-US" b="1" dirty="0"/>
              <a:t>발생 전체 코드</a:t>
            </a:r>
            <a:r>
              <a:rPr lang="en-US" altLang="ko-KR" b="1" dirty="0"/>
              <a:t>)</a:t>
            </a:r>
            <a:endParaRPr lang="en-US" altLang="ko-KR" sz="3200" b="1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7B54920D-596A-B2AF-65C2-4F689A1887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C09175-3306-B36A-74D4-10196CAD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5" y="701841"/>
            <a:ext cx="4264310" cy="5355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33F9B-92D5-3522-A9E9-7BD2D6153825}"/>
              </a:ext>
            </a:extLst>
          </p:cNvPr>
          <p:cNvSpPr txBox="1"/>
          <p:nvPr/>
        </p:nvSpPr>
        <p:spPr>
          <a:xfrm>
            <a:off x="5343740" y="702225"/>
            <a:ext cx="3460367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플레이어가 </a:t>
            </a:r>
            <a:r>
              <a:rPr lang="en-US" altLang="ko-KR" sz="1400" dirty="0"/>
              <a:t>Gene</a:t>
            </a:r>
            <a:r>
              <a:rPr lang="ko-KR" altLang="en-US" sz="1400" dirty="0"/>
              <a:t>을 선택하고 삽입하면 주사바늘이 배아를 향해 움직이는 연출이 진행됩니다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InsertGene</a:t>
            </a:r>
            <a:r>
              <a:rPr lang="ko-KR" altLang="en-US" sz="1400" dirty="0"/>
              <a:t>함수는 사전에 </a:t>
            </a:r>
            <a:r>
              <a:rPr lang="en-US" altLang="ko-KR" sz="1400" dirty="0"/>
              <a:t>Gene</a:t>
            </a:r>
            <a:r>
              <a:rPr lang="ko-KR" altLang="en-US" sz="1400" dirty="0"/>
              <a:t>의 삽입이 가능한 경우에만 실행됩니다</a:t>
            </a:r>
            <a:r>
              <a:rPr lang="en-US" altLang="ko-KR" sz="1400" dirty="0"/>
              <a:t>. Gene</a:t>
            </a:r>
            <a:r>
              <a:rPr lang="ko-KR" altLang="en-US" sz="1400" dirty="0"/>
              <a:t>이 삽입되면 플레이어가 삽입할 수 있는 </a:t>
            </a:r>
            <a:r>
              <a:rPr lang="en-US" altLang="ko-KR" sz="1400" dirty="0" err="1"/>
              <a:t>GeneList</a:t>
            </a:r>
            <a:r>
              <a:rPr lang="ko-KR" altLang="en-US" sz="1400" dirty="0"/>
              <a:t>에서 해당 </a:t>
            </a:r>
            <a:r>
              <a:rPr lang="en-US" altLang="ko-KR" sz="1400" dirty="0"/>
              <a:t>Gene</a:t>
            </a:r>
            <a:r>
              <a:rPr lang="ko-KR" altLang="en-US" sz="1400" dirty="0"/>
              <a:t>을 제거합니다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 err="1"/>
              <a:t>코루틴은</a:t>
            </a:r>
            <a:r>
              <a:rPr lang="ko-KR" altLang="en-US" sz="1400" dirty="0"/>
              <a:t> 주사바늘이 배아에서 멀어지는 연출입니다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후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플레이어가 발생 버튼을 누르면 </a:t>
            </a:r>
            <a:r>
              <a:rPr lang="en-US" altLang="ko-KR" sz="1400" dirty="0" err="1"/>
              <a:t>DevelopmentChimera</a:t>
            </a:r>
            <a:r>
              <a:rPr lang="en-US" altLang="ko-KR" sz="1400" dirty="0"/>
              <a:t> </a:t>
            </a:r>
            <a:r>
              <a:rPr lang="ko-KR" altLang="en-US" sz="1400" dirty="0"/>
              <a:t>함수가 실행됩니다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모든 설정이 끝난 키메라 데이터를 반환합니다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반환된 데이터는 플레이어의 발생 키메라 리스트에 저장되는 로직을 거치게 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068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70348-E53F-DB59-5EA8-FBBDEFBD2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473CE442-C00D-200A-77D3-5D3B99BB0E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CE85D60D-0E86-521C-B57A-8100FBB81B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A3DA0-E9C4-4A59-5073-4D955518C31C}"/>
              </a:ext>
            </a:extLst>
          </p:cNvPr>
          <p:cNvSpPr txBox="1"/>
          <p:nvPr/>
        </p:nvSpPr>
        <p:spPr>
          <a:xfrm>
            <a:off x="0" y="0"/>
            <a:ext cx="1208314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2. </a:t>
            </a:r>
            <a:r>
              <a:rPr lang="ko-KR" altLang="en-US" sz="3200" b="1" dirty="0">
                <a:hlinkClick r:id="rId2" action="ppaction://hlinksldjump"/>
              </a:rPr>
              <a:t>키메라</a:t>
            </a:r>
            <a:r>
              <a:rPr lang="en-US" altLang="ko-KR" b="1" dirty="0">
                <a:hlinkClick r:id="rId2" action="ppaction://hlinksldjump"/>
              </a:rPr>
              <a:t>(Status)</a:t>
            </a:r>
            <a:endParaRPr lang="en-US" altLang="ko-KR" sz="3200" b="1" dirty="0"/>
          </a:p>
          <a:p>
            <a:endParaRPr lang="en-US" altLang="ko-KR" sz="2000" b="1" dirty="0"/>
          </a:p>
          <a:p>
            <a:r>
              <a:rPr lang="en-US" altLang="ko-KR" sz="2400" dirty="0"/>
              <a:t> </a:t>
            </a:r>
            <a:r>
              <a:rPr lang="ko-KR" altLang="en-US" sz="2000" dirty="0"/>
              <a:t>발생한 키메라로 테스트를 시작하면</a:t>
            </a:r>
            <a:r>
              <a:rPr lang="en-US" altLang="ko-KR" sz="2000" dirty="0"/>
              <a:t>, </a:t>
            </a:r>
            <a:r>
              <a:rPr lang="ko-KR" altLang="en-US" sz="2000" dirty="0"/>
              <a:t>키메라는 스스로 자신의 상태를 전환하며 상대 키메라로부터 살아남기 위해 사력을 다합니다</a:t>
            </a:r>
            <a:r>
              <a:rPr lang="en-US" altLang="ko-KR" sz="2000" dirty="0"/>
              <a:t>.</a:t>
            </a:r>
            <a:r>
              <a:rPr lang="ko-KR" altLang="en-US" dirty="0"/>
              <a:t> </a:t>
            </a:r>
            <a:r>
              <a:rPr lang="ko-KR" altLang="en-US" sz="2000" dirty="0"/>
              <a:t>그들의 전투 기록은 좌상단의 로그에 기록되어 플레이어에게 알려줍니다</a:t>
            </a:r>
            <a:r>
              <a:rPr lang="en-US" altLang="ko-KR" sz="2000" dirty="0"/>
              <a:t>. </a:t>
            </a:r>
            <a:r>
              <a:rPr lang="ko-KR" altLang="en-US" sz="2000" dirty="0"/>
              <a:t>플레이어는 제한적인 정보를 새로운 키메라를 발생할 때 고려하여 더 강한 키메라를 발생하기 위해 고민합니다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로그는 키메라의 주요 상태를 기록하며</a:t>
            </a:r>
            <a:r>
              <a:rPr lang="en-US" altLang="ko-KR" sz="2000" dirty="0"/>
              <a:t>, </a:t>
            </a:r>
            <a:r>
              <a:rPr lang="ko-KR" altLang="en-US" sz="2000" dirty="0"/>
              <a:t>스킬을 사용한 경우 스킬 이름을 기록합니다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플레이어는 상대 키메라의 상태를 확인할 수 없습니다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게임에서 원하는 키메라는</a:t>
            </a:r>
            <a:r>
              <a:rPr lang="en-US" altLang="ko-KR" sz="2000" dirty="0"/>
              <a:t>, </a:t>
            </a:r>
            <a:r>
              <a:rPr lang="ko-KR" altLang="en-US" sz="2000" dirty="0"/>
              <a:t>대부분의 상황에서 강한 면모를 보이는 키메라이기 때문입니다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승리 시 예시                                                  </a:t>
            </a:r>
            <a:r>
              <a:rPr lang="en-US" altLang="ko-KR" sz="2000" dirty="0"/>
              <a:t>2. </a:t>
            </a:r>
            <a:r>
              <a:rPr lang="ko-KR" altLang="en-US" sz="2000" dirty="0"/>
              <a:t>패배 시 예시</a:t>
            </a:r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77529840-ACC8-0008-3129-3366C3032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1FEA6A-C9BE-398C-7E4E-AE5E46CE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733800"/>
            <a:ext cx="5360839" cy="28251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83A1FD-FFB5-80A8-2172-E27BFC093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3819571"/>
            <a:ext cx="4836985" cy="27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60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91C9C-8DB7-DE08-B239-3A07F19C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18931FB4-F180-1992-5B59-F12FF54F7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F5EA1D5B-7219-D7E7-0EFE-FB4941730A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C33FF-698E-36A0-9090-4FE67BD33376}"/>
              </a:ext>
            </a:extLst>
          </p:cNvPr>
          <p:cNvSpPr txBox="1"/>
          <p:nvPr/>
        </p:nvSpPr>
        <p:spPr>
          <a:xfrm>
            <a:off x="0" y="0"/>
            <a:ext cx="12083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(Status </a:t>
            </a:r>
            <a:r>
              <a:rPr lang="ko-KR" altLang="en-US" b="1" dirty="0"/>
              <a:t>활용 방안</a:t>
            </a:r>
            <a:r>
              <a:rPr lang="en-US" altLang="ko-KR" b="1" dirty="0"/>
              <a:t>)</a:t>
            </a:r>
            <a:endParaRPr lang="en-US" altLang="ko-KR" sz="3200" b="1" dirty="0"/>
          </a:p>
          <a:p>
            <a:endParaRPr lang="en-US" altLang="ko-KR" sz="2000" b="1" dirty="0"/>
          </a:p>
          <a:p>
            <a:r>
              <a:rPr lang="en-US" altLang="ko-KR" sz="2400" dirty="0"/>
              <a:t> </a:t>
            </a:r>
            <a:r>
              <a:rPr lang="ko-KR" altLang="en-US" sz="2000" dirty="0"/>
              <a:t>상태패턴을 통해 키메라의 상태를 관리하고 추적합니다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포켓몬스터의 </a:t>
            </a:r>
            <a:r>
              <a:rPr lang="ko-KR" altLang="en-US" sz="2000" dirty="0" err="1"/>
              <a:t>배틀처럼</a:t>
            </a:r>
            <a:r>
              <a:rPr lang="ko-KR" altLang="en-US" sz="2000" dirty="0"/>
              <a:t> 키메라들이 애니메이션을 통해 움직이고</a:t>
            </a:r>
            <a:r>
              <a:rPr lang="en-US" altLang="ko-KR" sz="2000" dirty="0"/>
              <a:t>, </a:t>
            </a:r>
            <a:r>
              <a:rPr lang="ko-KR" altLang="en-US" sz="2000" dirty="0"/>
              <a:t>역동적인 카메라 </a:t>
            </a:r>
            <a:r>
              <a:rPr lang="ko-KR" altLang="en-US" sz="2000" dirty="0" err="1"/>
              <a:t>무빙을</a:t>
            </a:r>
            <a:r>
              <a:rPr lang="ko-KR" altLang="en-US" sz="2000" dirty="0"/>
              <a:t> 활용할 생각으로 상태패턴을 구현하였습니다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하지만 제가 원하는 </a:t>
            </a:r>
            <a:r>
              <a:rPr lang="ko-KR" altLang="en-US" sz="2000" dirty="0" err="1"/>
              <a:t>에셋들을</a:t>
            </a:r>
            <a:r>
              <a:rPr lang="ko-KR" altLang="en-US" sz="2000" dirty="0"/>
              <a:t> 구할 수 없었고</a:t>
            </a:r>
            <a:r>
              <a:rPr lang="en-US" altLang="ko-KR" sz="2000" dirty="0"/>
              <a:t>, </a:t>
            </a:r>
            <a:r>
              <a:rPr lang="ko-KR" altLang="en-US" sz="2000" dirty="0"/>
              <a:t>어울리지 않는 애니메이션을 보여주는 것은 원치 않았기 때문에 각 상태의 내부는 구현되지 않았습니다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en-US" altLang="ko-KR" sz="2000" dirty="0">
                <a:hlinkClick r:id="rId2"/>
              </a:rPr>
              <a:t>1. </a:t>
            </a:r>
            <a:r>
              <a:rPr lang="ko-KR" altLang="en-US" sz="2000" dirty="0">
                <a:hlinkClick r:id="rId2"/>
              </a:rPr>
              <a:t>포켓몬스터 배틀 예시 이미지</a:t>
            </a:r>
            <a:r>
              <a:rPr lang="en-US" altLang="ko-KR" sz="2000" dirty="0">
                <a:hlinkClick r:id="rId2"/>
              </a:rPr>
              <a:t>(</a:t>
            </a:r>
            <a:r>
              <a:rPr lang="ko-KR" altLang="en-US" sz="2000" dirty="0">
                <a:hlinkClick r:id="rId2"/>
              </a:rPr>
              <a:t>배틀 영상 링크</a:t>
            </a:r>
            <a:r>
              <a:rPr lang="en-US" altLang="ko-KR" sz="2000" dirty="0">
                <a:hlinkClick r:id="rId2"/>
              </a:rPr>
              <a:t>)</a:t>
            </a:r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A6E483A4-6B6F-5CAE-EC51-35AE06A95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29A96C-AFF6-E108-AF40-076930D8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" y="3441681"/>
            <a:ext cx="5494973" cy="30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8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463BA-B75A-9EED-4E7E-18889608C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0E348F70-892C-3429-A75D-243151DF6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9F931C7D-C0E9-F81C-7EEE-8832B4C29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47E49-EC35-87FA-3E8C-C1101ACA3C22}"/>
              </a:ext>
            </a:extLst>
          </p:cNvPr>
          <p:cNvSpPr txBox="1"/>
          <p:nvPr/>
        </p:nvSpPr>
        <p:spPr>
          <a:xfrm>
            <a:off x="0" y="0"/>
            <a:ext cx="1208314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2. </a:t>
            </a:r>
            <a:r>
              <a:rPr lang="ko-KR" altLang="en-US" sz="3200" b="1" dirty="0">
                <a:hlinkClick r:id="rId2" action="ppaction://hlinksldjump"/>
              </a:rPr>
              <a:t>키메라</a:t>
            </a:r>
            <a:r>
              <a:rPr lang="en-US" altLang="ko-KR" b="1" dirty="0">
                <a:hlinkClick r:id="rId2" action="ppaction://hlinksldjump"/>
              </a:rPr>
              <a:t>(Skill)</a:t>
            </a:r>
            <a:endParaRPr lang="en-US" altLang="ko-KR" sz="3200" b="1" dirty="0"/>
          </a:p>
          <a:p>
            <a:endParaRPr lang="en-US" altLang="ko-KR" sz="2000" b="1" dirty="0"/>
          </a:p>
          <a:p>
            <a:r>
              <a:rPr lang="en-US" altLang="ko-KR" sz="2400" dirty="0"/>
              <a:t> </a:t>
            </a:r>
            <a:r>
              <a:rPr lang="ko-KR" altLang="en-US" sz="2000" dirty="0"/>
              <a:t>키메라는 전투가 진행되는 동안 자신이 사용할 수 있는 스킬들을 적재적소에 활용하려고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키메라의 생존은 플레이어의 성과에 반영되며 플레이어는 키메라의 생존을 위해 능력치를 상승시키고 활용가능성이 높은 스킬들을 설정해주어야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강한 키메라는 살아남은 키메라입니다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스킬 설정이 잘못된 예시            </a:t>
            </a:r>
            <a:r>
              <a:rPr lang="en-US" altLang="ko-KR" sz="2000" dirty="0"/>
              <a:t>2. </a:t>
            </a:r>
            <a:r>
              <a:rPr lang="ko-KR" altLang="en-US" sz="2000" dirty="0"/>
              <a:t>좋은 스킬 설정의 예시</a:t>
            </a:r>
            <a:r>
              <a:rPr lang="en-US" altLang="ko-KR" sz="2000" dirty="0"/>
              <a:t> </a:t>
            </a:r>
            <a:r>
              <a:rPr lang="ko-KR" altLang="en-US" sz="2000" dirty="0"/>
              <a:t>및 결과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55AD002B-0FB3-E9D7-BD26-88E89746C2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FB2EB1-721A-2E8F-0E7E-4B46C9BF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36" t="2612" r="33857"/>
          <a:stretch/>
        </p:blipFill>
        <p:spPr>
          <a:xfrm>
            <a:off x="108857" y="3108543"/>
            <a:ext cx="2169994" cy="3685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C0D847-45CC-DE3D-3892-4621D69D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751" y="3276600"/>
            <a:ext cx="2500594" cy="3581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FAD09F-3EC3-2315-7A96-9A36508F6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556" y="3609522"/>
            <a:ext cx="5020376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26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65CD1-C21A-F342-CDE1-6C2BD452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F4124F21-2CA9-600D-41A8-D31D3A2636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502DABB1-E717-0DDC-0B11-6C787E8708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D92F4-62E8-6234-348B-B64634FAE0ED}"/>
              </a:ext>
            </a:extLst>
          </p:cNvPr>
          <p:cNvSpPr txBox="1"/>
          <p:nvPr/>
        </p:nvSpPr>
        <p:spPr>
          <a:xfrm>
            <a:off x="0" y="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(Skill)</a:t>
            </a:r>
            <a:endParaRPr lang="en-US" altLang="ko-KR" sz="3200" b="1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스킬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DnaMainSkill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DnaSubSkill</a:t>
            </a:r>
            <a:r>
              <a:rPr lang="en-US" altLang="ko-KR" sz="2000" dirty="0"/>
              <a:t>)</a:t>
            </a:r>
            <a:r>
              <a:rPr lang="ko-KR" altLang="en-US" sz="2000" dirty="0"/>
              <a:t>의 기본 구조입니다</a:t>
            </a:r>
            <a:r>
              <a:rPr lang="en-US" altLang="ko-KR" sz="2000" dirty="0"/>
              <a:t>.</a:t>
            </a:r>
            <a:endParaRPr lang="en-US" altLang="ko-KR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F3C3D6-AC57-9563-E021-C98CD79F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25" y="1054600"/>
            <a:ext cx="3057952" cy="16194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9D396D-C097-CA8F-373E-03328945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4" y="1054600"/>
            <a:ext cx="4201111" cy="19243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B4E3D0-5224-71AF-C2AA-B20E2AFB8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14" y="3137874"/>
            <a:ext cx="4201111" cy="3491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E9065-B3D6-9288-A214-A05E5EBBC61A}"/>
              </a:ext>
            </a:extLst>
          </p:cNvPr>
          <p:cNvSpPr txBox="1"/>
          <p:nvPr/>
        </p:nvSpPr>
        <p:spPr>
          <a:xfrm>
            <a:off x="7673777" y="1054600"/>
            <a:ext cx="3460367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큰 틀을 만들고</a:t>
            </a:r>
            <a:r>
              <a:rPr lang="en-US" altLang="ko-KR" sz="1400" dirty="0"/>
              <a:t>, </a:t>
            </a:r>
            <a:r>
              <a:rPr lang="ko-KR" altLang="en-US" sz="1400" dirty="0"/>
              <a:t>세분화 과정이 필요했습니다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스킬들은 기본적으로 </a:t>
            </a:r>
            <a:r>
              <a:rPr lang="ko-KR" altLang="en-US" sz="1400" dirty="0" err="1"/>
              <a:t>스킬명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스킬설명</a:t>
            </a:r>
            <a:r>
              <a:rPr lang="en-US" altLang="ko-KR" sz="1400" dirty="0"/>
              <a:t> </a:t>
            </a:r>
            <a:r>
              <a:rPr lang="ko-KR" altLang="en-US" sz="1400" dirty="0"/>
              <a:t>그리고 스킬 사용을 위해 요구되는 자원을 갖습니다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MainSkill</a:t>
            </a:r>
            <a:r>
              <a:rPr lang="ko-KR" altLang="en-US" sz="1400" dirty="0"/>
              <a:t>은 </a:t>
            </a:r>
            <a:r>
              <a:rPr lang="en-US" altLang="ko-KR" sz="1400" dirty="0" err="1"/>
              <a:t>Dna</a:t>
            </a:r>
            <a:r>
              <a:rPr lang="ko-KR" altLang="en-US" sz="1400" dirty="0"/>
              <a:t>자체에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을 갖기 때문에 </a:t>
            </a:r>
            <a:r>
              <a:rPr lang="en-US" altLang="ko-KR" sz="1400" dirty="0" err="1"/>
              <a:t>DnaSubSkill</a:t>
            </a:r>
            <a:r>
              <a:rPr lang="ko-KR" altLang="en-US" sz="1400" dirty="0"/>
              <a:t>과 다르게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을 따로 구현하지 않습니다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DnaSubSkill</a:t>
            </a:r>
            <a:r>
              <a:rPr lang="ko-KR" altLang="en-US" sz="1400" dirty="0"/>
              <a:t>은 </a:t>
            </a:r>
            <a:r>
              <a:rPr lang="en-US" altLang="ko-KR" sz="1400" dirty="0" err="1"/>
              <a:t>GeneType</a:t>
            </a:r>
            <a:r>
              <a:rPr lang="ko-KR" altLang="en-US" sz="1400" dirty="0"/>
              <a:t>을 따로 구현합니다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추후 업데이트 방향에 </a:t>
            </a:r>
            <a:r>
              <a:rPr lang="en-US" altLang="ko-KR" sz="1400" dirty="0"/>
              <a:t>Gene</a:t>
            </a:r>
            <a:r>
              <a:rPr lang="ko-KR" altLang="en-US" sz="1400" dirty="0"/>
              <a:t>에 다른 스킬을 할당하는 것을 고려하고 있기 때문입니다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3965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679B7-8F14-E5D0-7071-BC31FEE6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76EDAD48-393C-56C8-1CFE-80D9B8E97B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39DC8714-21CD-7B3E-201E-D6D5BE9F03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31D6B-4293-CF5A-1E41-0978ABB96875}"/>
              </a:ext>
            </a:extLst>
          </p:cNvPr>
          <p:cNvSpPr txBox="1"/>
          <p:nvPr/>
        </p:nvSpPr>
        <p:spPr>
          <a:xfrm>
            <a:off x="0" y="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(Skill)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스킬</a:t>
            </a:r>
            <a:r>
              <a:rPr lang="en-US" altLang="ko-KR" sz="2000" dirty="0"/>
              <a:t>(</a:t>
            </a:r>
            <a:r>
              <a:rPr lang="ko-KR" altLang="en-US" sz="2000" dirty="0"/>
              <a:t>공격 스킬</a:t>
            </a:r>
            <a:r>
              <a:rPr lang="en-US" altLang="ko-KR" sz="2000" dirty="0"/>
              <a:t>, </a:t>
            </a:r>
            <a:r>
              <a:rPr lang="ko-KR" altLang="en-US" sz="2000" dirty="0"/>
              <a:t>방어 스킬</a:t>
            </a:r>
            <a:r>
              <a:rPr lang="en-US" altLang="ko-KR" sz="2000" dirty="0"/>
              <a:t>)</a:t>
            </a:r>
            <a:r>
              <a:rPr lang="ko-KR" altLang="en-US" sz="2000" dirty="0"/>
              <a:t>의 기본 구조입니다</a:t>
            </a:r>
            <a:r>
              <a:rPr lang="en-US" altLang="ko-KR" sz="2000" dirty="0"/>
              <a:t>.</a:t>
            </a:r>
            <a:endParaRPr lang="en-US" altLang="ko-KR" sz="11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930B8A11-02B6-8036-84A5-8980846A29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EFBDC-4BC9-31C7-E696-EAAA37D7FEF0}"/>
              </a:ext>
            </a:extLst>
          </p:cNvPr>
          <p:cNvSpPr txBox="1"/>
          <p:nvPr/>
        </p:nvSpPr>
        <p:spPr>
          <a:xfrm>
            <a:off x="5784324" y="892552"/>
            <a:ext cx="433417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공격 스킬은 피해 계수</a:t>
            </a:r>
            <a:r>
              <a:rPr lang="en-US" altLang="ko-KR" sz="1400" dirty="0"/>
              <a:t>, </a:t>
            </a:r>
            <a:r>
              <a:rPr lang="ko-KR" altLang="en-US" sz="1400" dirty="0"/>
              <a:t>요구하는 상대 키메라의 마지막 상태</a:t>
            </a:r>
            <a:r>
              <a:rPr lang="en-US" altLang="ko-KR" sz="1400" dirty="0"/>
              <a:t>, </a:t>
            </a:r>
            <a:r>
              <a:rPr lang="ko-KR" altLang="en-US" sz="1400" dirty="0"/>
              <a:t>스킬 사용시 강제로 적용할 상대 키메라의 상태</a:t>
            </a:r>
            <a:r>
              <a:rPr lang="en-US" altLang="ko-KR" sz="1400" dirty="0"/>
              <a:t>, </a:t>
            </a:r>
            <a:r>
              <a:rPr lang="ko-KR" altLang="en-US" sz="1400" dirty="0"/>
              <a:t>회피 가능 여부를 구현하도록 강제합니다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ADCA1E-8580-5A15-7E44-47494A15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58" y="892552"/>
            <a:ext cx="5430008" cy="22291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6BE427-D7B5-D2C6-D31F-EAA138107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58" y="3666969"/>
            <a:ext cx="5433610" cy="2016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B55F3E-7137-5174-E19B-327EF9AA0877}"/>
              </a:ext>
            </a:extLst>
          </p:cNvPr>
          <p:cNvSpPr txBox="1"/>
          <p:nvPr/>
        </p:nvSpPr>
        <p:spPr>
          <a:xfrm>
            <a:off x="5877082" y="3666969"/>
            <a:ext cx="42414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방어 스킬은 피해 감소 계수</a:t>
            </a:r>
            <a:r>
              <a:rPr lang="en-US" altLang="ko-KR" sz="1400" dirty="0"/>
              <a:t>, </a:t>
            </a:r>
            <a:r>
              <a:rPr lang="ko-KR" altLang="en-US" sz="1400" dirty="0"/>
              <a:t>요구하는 상대 키메라의 마지막 상태</a:t>
            </a:r>
            <a:r>
              <a:rPr lang="en-US" altLang="ko-KR" sz="1400" dirty="0"/>
              <a:t>, </a:t>
            </a:r>
            <a:r>
              <a:rPr lang="ko-KR" altLang="en-US" sz="1400" dirty="0"/>
              <a:t>스킬 사용시 자신에게 적용할 효과를 구현하도록 강제합니다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자신에게 적용할 효과의 경우 스킬을 </a:t>
            </a:r>
            <a:r>
              <a:rPr lang="ko-KR" altLang="en-US" sz="1400" dirty="0" err="1"/>
              <a:t>리턴합니다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4966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9ECA8-6039-EBDA-1418-177795FCA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0FFECF20-E699-1C2D-2010-90150B711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1657622B-4B36-1142-279A-4713E1E331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7C791-7C6A-AAA5-DA4B-5BE0419F10A2}"/>
              </a:ext>
            </a:extLst>
          </p:cNvPr>
          <p:cNvSpPr txBox="1"/>
          <p:nvPr/>
        </p:nvSpPr>
        <p:spPr>
          <a:xfrm>
            <a:off x="0" y="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(Skill)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스킬</a:t>
            </a:r>
            <a:r>
              <a:rPr lang="en-US" altLang="ko-KR" sz="2000" dirty="0"/>
              <a:t>(</a:t>
            </a:r>
            <a:r>
              <a:rPr lang="ko-KR" altLang="en-US" sz="2000" dirty="0"/>
              <a:t>공격 스킬</a:t>
            </a:r>
            <a:r>
              <a:rPr lang="en-US" altLang="ko-KR" sz="2000" dirty="0"/>
              <a:t> , </a:t>
            </a:r>
            <a:r>
              <a:rPr lang="ko-KR" altLang="en-US" sz="2000" dirty="0"/>
              <a:t>특정 상태 요구</a:t>
            </a:r>
            <a:r>
              <a:rPr lang="en-US" altLang="ko-KR" sz="2000" dirty="0"/>
              <a:t>)</a:t>
            </a:r>
            <a:r>
              <a:rPr lang="ko-KR" altLang="en-US" sz="2000" dirty="0"/>
              <a:t>의 예시입니다</a:t>
            </a:r>
            <a:r>
              <a:rPr lang="en-US" altLang="ko-KR" sz="2000" dirty="0"/>
              <a:t>.</a:t>
            </a:r>
            <a:endParaRPr lang="en-US" altLang="ko-KR" sz="11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E1F0A476-159F-6082-72DD-5D46604A55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8D853-A1C9-4318-086F-BCD4A6E5C8C0}"/>
              </a:ext>
            </a:extLst>
          </p:cNvPr>
          <p:cNvSpPr txBox="1"/>
          <p:nvPr/>
        </p:nvSpPr>
        <p:spPr>
          <a:xfrm>
            <a:off x="6734161" y="892552"/>
            <a:ext cx="4702664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구현된 키메라 중 하나인 호랑이의 </a:t>
            </a:r>
            <a:r>
              <a:rPr lang="en-US" altLang="ko-KR" sz="1400" dirty="0" err="1"/>
              <a:t>MainDnaSkill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스킬은 최초로 전투에 진입 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StandingState</a:t>
            </a:r>
            <a:r>
              <a:rPr lang="en-US" altLang="ko-KR" sz="1400" dirty="0"/>
              <a:t>) 1</a:t>
            </a:r>
            <a:r>
              <a:rPr lang="ko-KR" altLang="en-US" sz="1400" dirty="0"/>
              <a:t>회만 발동하도록 설계되어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높은 </a:t>
            </a:r>
            <a:r>
              <a:rPr lang="ko-KR" altLang="en-US" sz="1400" dirty="0" err="1"/>
              <a:t>피해량으로</a:t>
            </a:r>
            <a:r>
              <a:rPr lang="ko-KR" altLang="en-US" sz="1400" dirty="0"/>
              <a:t> 적을 무력화</a:t>
            </a:r>
            <a:r>
              <a:rPr lang="en-US" altLang="ko-KR" sz="1050" dirty="0"/>
              <a:t>(</a:t>
            </a:r>
            <a:r>
              <a:rPr lang="ko-KR" altLang="en-US" sz="1050" dirty="0"/>
              <a:t>그로기</a:t>
            </a:r>
            <a:r>
              <a:rPr lang="en-US" altLang="ko-KR" sz="1050" dirty="0"/>
              <a:t>)</a:t>
            </a:r>
            <a:r>
              <a:rPr lang="ko-KR" altLang="en-US" sz="1400" dirty="0"/>
              <a:t> 상태로 강제하여 최소 </a:t>
            </a:r>
            <a:r>
              <a:rPr lang="en-US" altLang="ko-KR" sz="1400" dirty="0"/>
              <a:t>2</a:t>
            </a:r>
            <a:r>
              <a:rPr lang="ko-KR" altLang="en-US" sz="1400" dirty="0"/>
              <a:t>번의 공격을 강제로 성공시킬 수 있습니다</a:t>
            </a:r>
            <a:r>
              <a:rPr lang="en-US" altLang="ko-KR" sz="1050" dirty="0"/>
              <a:t>(</a:t>
            </a:r>
            <a:r>
              <a:rPr lang="ko-KR" altLang="en-US" sz="1050" dirty="0"/>
              <a:t>하단 코드 이미지</a:t>
            </a:r>
            <a:r>
              <a:rPr lang="en-US" altLang="ko-KR" sz="1050" dirty="0"/>
              <a:t>)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 단</a:t>
            </a:r>
            <a:r>
              <a:rPr lang="en-US" altLang="ko-KR" sz="1400" dirty="0"/>
              <a:t>, </a:t>
            </a:r>
            <a:r>
              <a:rPr lang="ko-KR" altLang="en-US" sz="1400" dirty="0"/>
              <a:t>선공권을 가진 경우에만 발동하도록 설계되어 먼저 공격할 수 없다면 그 성능이 떨어집니다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08855-5216-9A80-1C44-035B8548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" y="881886"/>
            <a:ext cx="6306430" cy="5306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37708C-0664-2D8F-85CC-8F9280E2B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61" y="4578058"/>
            <a:ext cx="4702664" cy="20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50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36E57-60CF-66F2-4298-96CB7BDC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C522D8D0-47BD-BB6A-9D9B-33DA7FB4A9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D04945E1-DA11-4985-65F9-1AF8131E06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9C6B3-5862-7001-DB5C-61DDB29EC6A5}"/>
              </a:ext>
            </a:extLst>
          </p:cNvPr>
          <p:cNvSpPr txBox="1"/>
          <p:nvPr/>
        </p:nvSpPr>
        <p:spPr>
          <a:xfrm>
            <a:off x="0" y="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(Skill)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스킬</a:t>
            </a:r>
            <a:r>
              <a:rPr lang="en-US" altLang="ko-KR" sz="2000" dirty="0"/>
              <a:t>(</a:t>
            </a:r>
            <a:r>
              <a:rPr lang="ko-KR" altLang="en-US" sz="2000" dirty="0"/>
              <a:t>공격 스킬</a:t>
            </a:r>
            <a:r>
              <a:rPr lang="en-US" altLang="ko-KR" sz="2000" dirty="0"/>
              <a:t>, </a:t>
            </a:r>
            <a:r>
              <a:rPr lang="ko-KR" altLang="en-US" sz="2000" dirty="0"/>
              <a:t>공용</a:t>
            </a:r>
            <a:r>
              <a:rPr lang="en-US" altLang="ko-KR" sz="2000" dirty="0"/>
              <a:t>)</a:t>
            </a:r>
            <a:r>
              <a:rPr lang="ko-KR" altLang="en-US" sz="2000" dirty="0"/>
              <a:t>의 예시입니다</a:t>
            </a:r>
            <a:r>
              <a:rPr lang="en-US" altLang="ko-KR" sz="2000" dirty="0"/>
              <a:t>.</a:t>
            </a:r>
            <a:endParaRPr lang="en-US" altLang="ko-KR" sz="11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AA12F2DB-BFC5-CB01-4426-9E91107296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5DE03-A345-15B2-D6ED-0108AE70AE4B}"/>
              </a:ext>
            </a:extLst>
          </p:cNvPr>
          <p:cNvSpPr txBox="1"/>
          <p:nvPr/>
        </p:nvSpPr>
        <p:spPr>
          <a:xfrm>
            <a:off x="5117911" y="916514"/>
            <a:ext cx="560923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구현된 유전자 중 하나인 말의 </a:t>
            </a:r>
            <a:r>
              <a:rPr lang="en-US" altLang="ko-KR" sz="1400" dirty="0" err="1"/>
              <a:t>DnaSubSkill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스킬의 이름은 </a:t>
            </a:r>
            <a:r>
              <a:rPr lang="en-US" altLang="ko-KR" sz="1400" dirty="0"/>
              <a:t>Gene</a:t>
            </a:r>
            <a:r>
              <a:rPr lang="ko-KR" altLang="en-US" sz="1400" dirty="0"/>
              <a:t>이나 키메라와 연상이 되도록 </a:t>
            </a:r>
            <a:r>
              <a:rPr lang="ko-KR" altLang="en-US" sz="1400" dirty="0" err="1"/>
              <a:t>명명되어있습니다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대부분의 공격 스킬은 취약 상태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VulnerableState</a:t>
            </a:r>
            <a:r>
              <a:rPr lang="en-US" altLang="ko-KR" sz="1400" dirty="0"/>
              <a:t>)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리턴합니다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방어 키메라는 회피하지 못하면 계속 취약 상태로 남게 되고 끝내 사망에 이르게 됩니다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03CD49-D2A4-84EE-7E35-6E5ED1C3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0" y="892552"/>
            <a:ext cx="4590679" cy="58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72308-78F0-F47C-FB1C-A0F24E03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1E279B44-E0AB-6E79-CDF0-483B8EEF9C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79ED1AC9-E3C2-7321-649B-64FD4A0C66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90873-B9D8-DDB2-8126-42606210A471}"/>
              </a:ext>
            </a:extLst>
          </p:cNvPr>
          <p:cNvSpPr txBox="1"/>
          <p:nvPr/>
        </p:nvSpPr>
        <p:spPr>
          <a:xfrm>
            <a:off x="-6980" y="0"/>
            <a:ext cx="1208314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 게임의 개발 계기 및 경험 목표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dirty="0"/>
              <a:t> 저는 과학관련 유튜브를 자주 봅니다</a:t>
            </a:r>
            <a:r>
              <a:rPr lang="en-US" altLang="ko-KR" dirty="0"/>
              <a:t>. </a:t>
            </a:r>
            <a:r>
              <a:rPr lang="ko-KR" altLang="en-US" dirty="0"/>
              <a:t>영상에서 유전과 관련된 내용이 나왔고 그 내용을 기반으로 게임을 만들면 좋겠다는 생각이 들어 개발을 시작했습니다</a:t>
            </a:r>
            <a:r>
              <a:rPr lang="en-US" altLang="ko-KR" dirty="0"/>
              <a:t>. </a:t>
            </a:r>
            <a:r>
              <a:rPr lang="ko-KR" altLang="en-US" dirty="0"/>
              <a:t>현재 해당 게임을 </a:t>
            </a:r>
            <a:r>
              <a:rPr lang="en-US" altLang="ko-KR" dirty="0"/>
              <a:t>1</a:t>
            </a:r>
            <a:r>
              <a:rPr lang="ko-KR" altLang="en-US" dirty="0"/>
              <a:t>차적으로 완료 및 출시 직전 상태</a:t>
            </a:r>
            <a:r>
              <a:rPr lang="en-US" altLang="ko-KR" dirty="0"/>
              <a:t>(2025.02.20)</a:t>
            </a:r>
            <a:r>
              <a:rPr lang="ko-KR" altLang="en-US" dirty="0"/>
              <a:t> 기준</a:t>
            </a:r>
            <a:r>
              <a:rPr lang="en-US" altLang="ko-KR" dirty="0"/>
              <a:t>, </a:t>
            </a:r>
            <a:r>
              <a:rPr lang="ko-KR" altLang="en-US" dirty="0"/>
              <a:t>유니티를 운용해본 기간이 정확히 </a:t>
            </a:r>
            <a:r>
              <a:rPr lang="en-US" altLang="ko-KR" dirty="0"/>
              <a:t>1</a:t>
            </a:r>
            <a:r>
              <a:rPr lang="ko-KR" altLang="en-US" dirty="0"/>
              <a:t>년인 상태로</a:t>
            </a:r>
            <a:r>
              <a:rPr lang="en-US" altLang="ko-KR" dirty="0"/>
              <a:t>, </a:t>
            </a:r>
            <a:r>
              <a:rPr lang="ko-KR" altLang="en-US" dirty="0"/>
              <a:t>지금까지 배운 프로그래밍 지식을 체화해보고 싶었습니다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게임 개발자를 꿈꾸게 되면서 지금까지 플레이했던 게임들 중 재미있게 플레이했던 게임들의 주요 기능을 구현하기위해 여러가지 방법을 시도하고 직접 구현하면서 기초적인 개발의 감을 익혀보았습니다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/>
              <a:t>UGUI</a:t>
            </a:r>
            <a:r>
              <a:rPr lang="ko-KR" altLang="en-US" dirty="0"/>
              <a:t>를 많이 다뤄본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활용할 수 있는 자원을 효율적으로 사용하기 위해 가진 자원의 질을 분석하고 직접 사용하여 좋은 결과를 유도하는 것이 이 게임의 제작 목표였고 플레이어가 최대한 직접 선택을 하게 하여 플레이어의 선택에 의한 결과임을 느끼게 하고 싶었습니다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TimeLine</a:t>
            </a:r>
            <a:r>
              <a:rPr lang="ko-KR" altLang="en-US" dirty="0"/>
              <a:t>스토리와 로딩 씬</a:t>
            </a:r>
            <a:r>
              <a:rPr lang="en-US" altLang="ko-KR" dirty="0"/>
              <a:t>, </a:t>
            </a:r>
            <a:r>
              <a:rPr lang="ko-KR" altLang="en-US" dirty="0"/>
              <a:t>키메라 설명 등 일부 문구를 통해서 무분별하게 키메라를 발생하고</a:t>
            </a:r>
            <a:r>
              <a:rPr lang="en-US" altLang="ko-KR" dirty="0"/>
              <a:t>, </a:t>
            </a:r>
            <a:r>
              <a:rPr lang="ko-KR" altLang="en-US" dirty="0"/>
              <a:t>그 키메라들이 어떻게 사용이 되는지 노출시켜서 플레이어를 세계관에 </a:t>
            </a:r>
            <a:r>
              <a:rPr lang="ko-KR" altLang="en-US" dirty="0" err="1"/>
              <a:t>몰입시키고</a:t>
            </a:r>
            <a:r>
              <a:rPr lang="ko-KR" altLang="en-US" dirty="0"/>
              <a:t> 싶었습니다</a:t>
            </a:r>
            <a:r>
              <a:rPr lang="en-US" altLang="ko-KR" dirty="0"/>
              <a:t>.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ABE1C961-C89E-D3E9-D334-34A6DB18C1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67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3DA5-0BCD-B7F6-016E-AD841A53C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1FFED5F2-E8B1-A27E-D264-C6F6A534A7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A2D3501C-1803-BE57-3B92-58B0507F99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BB20A-D308-7C66-EBCB-666470167C3D}"/>
              </a:ext>
            </a:extLst>
          </p:cNvPr>
          <p:cNvSpPr txBox="1"/>
          <p:nvPr/>
        </p:nvSpPr>
        <p:spPr>
          <a:xfrm>
            <a:off x="0" y="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키메라</a:t>
            </a:r>
            <a:r>
              <a:rPr lang="en-US" altLang="ko-KR" b="1" dirty="0"/>
              <a:t>(Skill)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스킬</a:t>
            </a:r>
            <a:r>
              <a:rPr lang="en-US" altLang="ko-KR" sz="2000" dirty="0"/>
              <a:t>(</a:t>
            </a:r>
            <a:r>
              <a:rPr lang="ko-KR" altLang="en-US" sz="2000" dirty="0"/>
              <a:t>방어 스킬</a:t>
            </a:r>
            <a:r>
              <a:rPr lang="en-US" altLang="ko-KR" sz="2000" dirty="0"/>
              <a:t>)</a:t>
            </a:r>
            <a:r>
              <a:rPr lang="ko-KR" altLang="en-US" sz="2000" dirty="0"/>
              <a:t>의 예시입니다</a:t>
            </a:r>
            <a:r>
              <a:rPr lang="en-US" altLang="ko-KR" sz="2000" dirty="0"/>
              <a:t>.</a:t>
            </a:r>
            <a:endParaRPr lang="en-US" altLang="ko-KR" sz="11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87CD7D67-ECC0-8C81-9DED-84D86EA99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8E0B2-1B59-9A7C-C91D-1B06E5EB86A9}"/>
              </a:ext>
            </a:extLst>
          </p:cNvPr>
          <p:cNvSpPr txBox="1"/>
          <p:nvPr/>
        </p:nvSpPr>
        <p:spPr>
          <a:xfrm>
            <a:off x="4490113" y="1009456"/>
            <a:ext cx="560923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구현된 키메라 중 하나인 양의 </a:t>
            </a:r>
            <a:r>
              <a:rPr lang="en-US" altLang="ko-KR" sz="1400" dirty="0" err="1"/>
              <a:t>MainDnaSkill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스킬은 상대의 기본 공격 피해를 매우 크게 감소시키는 스킬입니다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특정 상태를 저격하여 효과를 발동하기 때문에 더 큰 비율로 피해를 </a:t>
            </a:r>
            <a:r>
              <a:rPr lang="ko-KR" altLang="en-US" sz="1400" dirty="0" err="1"/>
              <a:t>감소키도록</a:t>
            </a:r>
            <a:r>
              <a:rPr lang="ko-KR" altLang="en-US" sz="1400" dirty="0"/>
              <a:t> 설계했습니다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E78B30-3AEB-5557-900A-014BFCB2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0" y="974749"/>
            <a:ext cx="4103427" cy="24542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4BD5A4-4890-6C5C-5FE9-51525FCD7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0" y="3581400"/>
            <a:ext cx="4103427" cy="2820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6FA1C1-C20A-CD62-A9B1-CC4ED6481642}"/>
              </a:ext>
            </a:extLst>
          </p:cNvPr>
          <p:cNvSpPr txBox="1"/>
          <p:nvPr/>
        </p:nvSpPr>
        <p:spPr>
          <a:xfrm>
            <a:off x="4490113" y="3581400"/>
            <a:ext cx="560923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구현된 키메라 중 하나인 물소의 </a:t>
            </a:r>
            <a:r>
              <a:rPr lang="en-US" altLang="ko-KR" sz="1400" dirty="0" err="1"/>
              <a:t>MainDnaSkill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스킬은 상대의 공격 피해를 크게 감소시키는 스킬입니다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모든 상태에 대해서 발동하기 때문에 양 보다 더 낮은 비율로 피해를 감소시키도록 설계했습니다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플레이어는 스킬 설명을 읽고 스킬의 효율을 분석해야 합니다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특정 조건에서만 발동되는 스킬은 그 조건에서 더 큰 효율을 발휘한다는 힌트를 제공할 뿐 구체적인 수치는 보여주지 않음으로써 플레이어를 고민하게 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9932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4D12B-273C-A2D2-3EE3-EEF8F6974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EB3A6BBE-4EC7-122C-EEFB-57AF87F5D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C997D987-7E56-CE23-9E81-D2ACC687C3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32A07-FFD1-C089-C0DC-312A27EF18D2}"/>
              </a:ext>
            </a:extLst>
          </p:cNvPr>
          <p:cNvSpPr txBox="1"/>
          <p:nvPr/>
        </p:nvSpPr>
        <p:spPr>
          <a:xfrm>
            <a:off x="0" y="0"/>
            <a:ext cx="12192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3. </a:t>
            </a:r>
            <a:r>
              <a:rPr lang="ko-KR" altLang="en-US" sz="3200" b="1" dirty="0">
                <a:hlinkClick r:id="rId2" action="ppaction://hlinksldjump"/>
              </a:rPr>
              <a:t>공식</a:t>
            </a:r>
            <a:r>
              <a:rPr lang="en-US" altLang="ko-KR" sz="3200" b="1" dirty="0">
                <a:hlinkClick r:id="rId2" action="ppaction://hlinksldjump"/>
              </a:rPr>
              <a:t>/</a:t>
            </a:r>
            <a:r>
              <a:rPr lang="ko-KR" altLang="en-US" sz="3200" b="1" dirty="0">
                <a:hlinkClick r:id="rId2" action="ppaction://hlinksldjump"/>
              </a:rPr>
              <a:t>비공식 테스트</a:t>
            </a:r>
            <a:endParaRPr lang="en-US" altLang="ko-KR" sz="3200" b="1" dirty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플레이어는 육성을 완료하여 제어권을 획득한 키메라를 테스트할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비공식 테스트는 모든 직급을 대상으로 도전할 수 있으며 </a:t>
            </a:r>
            <a:r>
              <a:rPr lang="en-US" altLang="ko-KR" sz="2000" dirty="0"/>
              <a:t>1</a:t>
            </a:r>
            <a:r>
              <a:rPr lang="ko-KR" altLang="en-US" sz="2000" dirty="0"/>
              <a:t>회만 테스트를 진행합니다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공식 테스트는 낮은 직급부터 높은 직급 순으로 임의의 연구원들과 상호 테스트를 진행하며 플레이어의 키메라가 사망할 때까지 진행합니다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승리시</a:t>
            </a:r>
            <a:r>
              <a:rPr lang="ko-KR" altLang="en-US" sz="2000" dirty="0"/>
              <a:t> 직급에 영향을 받는 임의의 유전자를 획득할 수 있으며 테스트 형식에 관계없이 변종 전문 연구원에게서 승리하면 해당 연구원이 다루는 변종 키메라에 대한 발생 권한을 획득합니다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진입 테스트 선택 화면</a:t>
            </a:r>
            <a:r>
              <a:rPr lang="en-US" altLang="ko-KR" sz="2000" dirty="0"/>
              <a:t>	                          2. </a:t>
            </a:r>
            <a:r>
              <a:rPr lang="ko-KR" altLang="en-US" sz="2000" dirty="0"/>
              <a:t>임의의 테스트 선택 시 테스트할 키메라 선택 화면</a:t>
            </a:r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83F6391D-CE6B-4A84-5D3B-1AD24E1D49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506608-819C-3BAD-48DA-3BA835E63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14558"/>
            <a:ext cx="5791199" cy="3336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7AFC94-1AB1-A492-CF25-F165DCC51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03236"/>
            <a:ext cx="6095999" cy="333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76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132C9-9B06-3C65-17D2-A29B5D955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878F98CC-C608-EEC9-9608-A9F87CD95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FDC5715C-18A6-9EBB-FA0F-AF261C6204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746AD-F647-C3A1-23B7-3B307880F75B}"/>
              </a:ext>
            </a:extLst>
          </p:cNvPr>
          <p:cNvSpPr txBox="1"/>
          <p:nvPr/>
        </p:nvSpPr>
        <p:spPr>
          <a:xfrm>
            <a:off x="0" y="0"/>
            <a:ext cx="12192000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endParaRPr lang="en-US" altLang="ko-KR" sz="3200" b="1" dirty="0"/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플레이어는 테스트 종료 후 화면 좌 상단의 기록을 통해 내 키메라의 전투 기록을 확인할 수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테스트 할 키메라 선택 화면                            </a:t>
            </a:r>
            <a:r>
              <a:rPr lang="en-US" altLang="ko-KR" sz="2000" dirty="0"/>
              <a:t>4. </a:t>
            </a:r>
            <a:r>
              <a:rPr lang="ko-KR" altLang="en-US" sz="2000" dirty="0"/>
              <a:t>테스트 진행 화면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200" dirty="0"/>
          </a:p>
          <a:p>
            <a:endParaRPr lang="en-US" altLang="ko-KR" sz="1050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승리 시 화면                                                  </a:t>
            </a:r>
            <a:r>
              <a:rPr lang="en-US" altLang="ko-KR" dirty="0"/>
              <a:t>6. </a:t>
            </a:r>
            <a:r>
              <a:rPr lang="ko-KR" altLang="en-US" dirty="0"/>
              <a:t>패배 시 화면</a:t>
            </a:r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044B47C3-E287-53E5-1990-08CE49ABEA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9BE36-482A-A6CF-A7B9-89DBE71D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571"/>
            <a:ext cx="4343400" cy="2439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C2EC5F-A900-D431-1A4D-E82FD141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9044"/>
            <a:ext cx="4751655" cy="24771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7179A3-4BDD-0DA1-DC8D-183B1E48F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3906"/>
            <a:ext cx="4751655" cy="25040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40BB37-9437-2017-984E-745C0350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9677"/>
            <a:ext cx="4287330" cy="24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6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CFB56-AEB9-C1EF-C69B-700EADE59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B79B0BC4-6633-0265-0A92-F9D9DE7FC6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1BF0E59A-7A0A-FA9C-762A-3F6EF1F091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7821D-86DF-D2AE-91D6-528AA9AF467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변수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06B4051F-ABE7-5E8C-CF08-46C339A3F4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FDB4C-89FE-ACD8-5061-D685405AA505}"/>
              </a:ext>
            </a:extLst>
          </p:cNvPr>
          <p:cNvSpPr txBox="1"/>
          <p:nvPr/>
        </p:nvSpPr>
        <p:spPr>
          <a:xfrm>
            <a:off x="7141699" y="739417"/>
            <a:ext cx="4761272" cy="6124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CombatMachine</a:t>
            </a:r>
            <a:r>
              <a:rPr lang="en-US" altLang="ko-KR" sz="1050" dirty="0"/>
              <a:t>(</a:t>
            </a:r>
            <a:r>
              <a:rPr lang="ko-KR" altLang="en-US" sz="1050" dirty="0"/>
              <a:t>이하 </a:t>
            </a:r>
            <a:r>
              <a:rPr lang="en-US" altLang="ko-KR" sz="1050" dirty="0"/>
              <a:t>CM)</a:t>
            </a:r>
            <a:r>
              <a:rPr lang="ko-KR" altLang="en-US" sz="1400" dirty="0"/>
              <a:t>은 이 게임에서 전투 시스템을 담당합니다</a:t>
            </a:r>
            <a:r>
              <a:rPr lang="en-US" altLang="ko-KR" sz="1400" dirty="0"/>
              <a:t>. CM</a:t>
            </a:r>
            <a:r>
              <a:rPr lang="ko-KR" altLang="en-US" sz="1400" dirty="0"/>
              <a:t>은 키메라만 필요합니다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플레이어와 </a:t>
            </a:r>
            <a:r>
              <a:rPr lang="en-US" altLang="ko-KR" sz="1400" dirty="0"/>
              <a:t>NPC</a:t>
            </a:r>
            <a:r>
              <a:rPr lang="ko-KR" altLang="en-US" sz="1400" dirty="0"/>
              <a:t>의 키메라를 </a:t>
            </a:r>
            <a:r>
              <a:rPr lang="ko-KR" altLang="en-US" sz="1400" dirty="0" err="1"/>
              <a:t>할당받고</a:t>
            </a:r>
            <a:r>
              <a:rPr lang="en-US" altLang="ko-KR" sz="1400" dirty="0"/>
              <a:t>, </a:t>
            </a:r>
            <a:r>
              <a:rPr lang="ko-KR" altLang="en-US" sz="1400" dirty="0"/>
              <a:t>선공 키메라를 결정하는 함수를 통해 </a:t>
            </a:r>
            <a:r>
              <a:rPr lang="en-US" altLang="ko-KR" sz="1400" dirty="0"/>
              <a:t>_attacker</a:t>
            </a:r>
            <a:r>
              <a:rPr lang="ko-KR" altLang="en-US" sz="1400" dirty="0"/>
              <a:t>와 </a:t>
            </a:r>
            <a:r>
              <a:rPr lang="en-US" altLang="ko-KR" sz="1400" dirty="0"/>
              <a:t>_defender</a:t>
            </a:r>
            <a:r>
              <a:rPr lang="ko-KR" altLang="en-US" sz="1400" dirty="0"/>
              <a:t>를 각각 할당합니다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결과 출력을 위해 플레이어와 </a:t>
            </a:r>
            <a:r>
              <a:rPr lang="en-US" altLang="ko-KR" sz="1400" dirty="0"/>
              <a:t>NPC</a:t>
            </a:r>
            <a:r>
              <a:rPr lang="ko-KR" altLang="en-US" sz="1400" dirty="0"/>
              <a:t>의 키메라의 상태를 추적하며 기록합니다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_</a:t>
            </a:r>
            <a:r>
              <a:rPr lang="en-US" altLang="ko-KR" sz="1400" dirty="0" err="1"/>
              <a:t>attacke</a:t>
            </a:r>
            <a:r>
              <a:rPr lang="ko-KR" altLang="en-US" sz="1400" dirty="0"/>
              <a:t>와 </a:t>
            </a:r>
            <a:r>
              <a:rPr lang="en-US" altLang="ko-KR" sz="1400" dirty="0"/>
              <a:t>_</a:t>
            </a:r>
            <a:r>
              <a:rPr lang="en-US" altLang="ko-KR" sz="1400" dirty="0" err="1"/>
              <a:t>defende</a:t>
            </a:r>
            <a:r>
              <a:rPr lang="ko-KR" altLang="en-US" sz="1400" dirty="0"/>
              <a:t>로 공격 키메라와 방어 키메라의 상태를 정확히 추적하기위해 </a:t>
            </a:r>
            <a:r>
              <a:rPr lang="ko-KR" altLang="en-US" sz="1400" dirty="0" err="1"/>
              <a:t>딕셔너리를</a:t>
            </a:r>
            <a:r>
              <a:rPr lang="ko-KR" altLang="en-US" sz="1400" dirty="0"/>
              <a:t> 활용하며</a:t>
            </a:r>
            <a:r>
              <a:rPr lang="en-US" altLang="ko-KR" sz="1400" dirty="0"/>
              <a:t>, </a:t>
            </a:r>
            <a:r>
              <a:rPr lang="ko-KR" altLang="en-US" sz="1400" dirty="0"/>
              <a:t>각 키메라가 현재 가용한 자원이 얼마나 남았는지 체크하기위해 마찬가지로 </a:t>
            </a:r>
            <a:r>
              <a:rPr lang="ko-KR" altLang="en-US" sz="1400" dirty="0" err="1"/>
              <a:t>딕셔너리를</a:t>
            </a:r>
            <a:r>
              <a:rPr lang="ko-KR" altLang="en-US" sz="1400" dirty="0"/>
              <a:t> 활용합니다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_</a:t>
            </a:r>
            <a:r>
              <a:rPr lang="en-US" altLang="ko-KR" sz="1400" dirty="0" err="1"/>
              <a:t>testManager</a:t>
            </a:r>
            <a:r>
              <a:rPr lang="ko-KR" altLang="en-US" sz="1400" dirty="0"/>
              <a:t>변수는 공식</a:t>
            </a:r>
            <a:r>
              <a:rPr lang="en-US" altLang="ko-KR" sz="1400" dirty="0"/>
              <a:t>/</a:t>
            </a:r>
            <a:r>
              <a:rPr lang="ko-KR" altLang="en-US" sz="1400" dirty="0"/>
              <a:t>비공식 테스트 매니저를 타입에 </a:t>
            </a:r>
            <a:r>
              <a:rPr lang="ko-KR" altLang="en-US" sz="1400" dirty="0" err="1"/>
              <a:t>구애받지</a:t>
            </a:r>
            <a:r>
              <a:rPr lang="ko-KR" altLang="en-US" sz="1400" dirty="0"/>
              <a:t> 않고 할당하기위해 두 매니저가 구현중인 인터페이스로 선언합니다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_~</a:t>
            </a:r>
            <a:r>
              <a:rPr lang="en-US" altLang="ko-KR" sz="1400" dirty="0" err="1"/>
              <a:t>AgilityPoint</a:t>
            </a:r>
            <a:r>
              <a:rPr lang="en-US" altLang="ko-KR" sz="1400" dirty="0"/>
              <a:t> </a:t>
            </a:r>
            <a:r>
              <a:rPr lang="ko-KR" altLang="en-US" sz="1400" dirty="0"/>
              <a:t>는 두 키메라가 누가 먼저 움직일지</a:t>
            </a:r>
            <a:r>
              <a:rPr lang="en-US" altLang="ko-KR" sz="1400" dirty="0"/>
              <a:t>, </a:t>
            </a:r>
            <a:r>
              <a:rPr lang="ko-KR" altLang="en-US" sz="1400" dirty="0"/>
              <a:t>회피 여부 등을 결정하기 위해 사용합니다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 두 </a:t>
            </a:r>
            <a:r>
              <a:rPr lang="en-US" altLang="ko-KR" sz="1400" dirty="0"/>
              <a:t>bool </a:t>
            </a:r>
            <a:r>
              <a:rPr lang="ko-KR" altLang="en-US" sz="1400" dirty="0"/>
              <a:t>변수는 전투의 종료와 공격권의 교대 발생시 사용합니다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낮은 확률로 전투가 끝나지 않는 경우를 대비하여 최대 상태기록을 초과하는 경우 전투를 종료하기 위해 두 키메라의 전투 기록 개수를 기록합니다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>
                <a:hlinkClick r:id="rId2" action="ppaction://hlinksldjump"/>
              </a:rPr>
              <a:t>2. </a:t>
            </a:r>
            <a:r>
              <a:rPr lang="ko-KR" altLang="en-US" sz="1400" dirty="0">
                <a:hlinkClick r:id="rId2" action="ppaction://hlinksldjump"/>
              </a:rPr>
              <a:t>키메라로 돌아가기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A8F7C-BA26-6E55-9EC9-6A27767A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29" y="696042"/>
            <a:ext cx="6601746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94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F584B-9BA7-4F43-69F5-AC8BC3F16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35946A87-B127-FF1B-18E9-319CE8A353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9D832CFC-6858-8828-002E-3F2779A06D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788DD96B-ADC3-41FC-7471-19C3AD1B31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7C49ED-8FCE-5DC2-2933-02A72C316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2" y="735478"/>
            <a:ext cx="4395185" cy="31507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19FA5F-87DF-2CE0-D77D-E88E600F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505"/>
          <a:stretch/>
        </p:blipFill>
        <p:spPr>
          <a:xfrm>
            <a:off x="97992" y="4047390"/>
            <a:ext cx="4392750" cy="2501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26303-00B0-0CA6-A009-B74C618F727B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0E698-D615-E081-2CA1-7918BA9168F7}"/>
              </a:ext>
            </a:extLst>
          </p:cNvPr>
          <p:cNvSpPr txBox="1"/>
          <p:nvPr/>
        </p:nvSpPr>
        <p:spPr>
          <a:xfrm>
            <a:off x="5318189" y="718334"/>
            <a:ext cx="4761272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CombatMachine</a:t>
            </a:r>
            <a:r>
              <a:rPr lang="en-US" altLang="ko-KR" sz="1050" dirty="0"/>
              <a:t>(</a:t>
            </a:r>
            <a:r>
              <a:rPr lang="ko-KR" altLang="en-US" sz="1050" dirty="0"/>
              <a:t>이하 </a:t>
            </a:r>
            <a:r>
              <a:rPr lang="en-US" altLang="ko-KR" sz="1050" dirty="0"/>
              <a:t>CM)</a:t>
            </a:r>
            <a:r>
              <a:rPr lang="ko-KR" altLang="en-US" sz="1400" dirty="0"/>
              <a:t>은 이 게임에서 전투 시스템을 담당합니다</a:t>
            </a:r>
            <a:r>
              <a:rPr lang="en-US" altLang="ko-KR" sz="1400" dirty="0"/>
              <a:t>. CM</a:t>
            </a:r>
            <a:r>
              <a:rPr lang="ko-KR" altLang="en-US" sz="1400" dirty="0"/>
              <a:t>은 전투 기록을 위해 필요한 변수들을 할당하며 생성됩니다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최초에 두 키메라가 사용할 수 있는 자원의 양은 </a:t>
            </a:r>
            <a:r>
              <a:rPr lang="en-US" altLang="ko-KR" sz="1400" dirty="0"/>
              <a:t>20</a:t>
            </a:r>
            <a:r>
              <a:rPr lang="ko-KR" altLang="en-US" sz="1400" dirty="0"/>
              <a:t>으로 스킬들은 특정한 값을 요구하며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 값을 충족하지 않으면 스킬을 사용할 수 없습니다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828DA-5823-BBF0-1894-EBB3EE782E25}"/>
              </a:ext>
            </a:extLst>
          </p:cNvPr>
          <p:cNvSpPr txBox="1"/>
          <p:nvPr/>
        </p:nvSpPr>
        <p:spPr>
          <a:xfrm>
            <a:off x="5318189" y="4047390"/>
            <a:ext cx="476127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비공식 테스트는 </a:t>
            </a:r>
            <a:r>
              <a:rPr lang="en-US" altLang="ko-KR" sz="1600" dirty="0"/>
              <a:t>1</a:t>
            </a:r>
            <a:r>
              <a:rPr lang="ko-KR" altLang="en-US" sz="1600" dirty="0"/>
              <a:t>회만 진행되지만 공식 테스트의 경우  플레이어가 패배할 때 까지 진행합니다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그렇기에 사용했던 변수들을 새롭게 </a:t>
            </a:r>
            <a:r>
              <a:rPr lang="ko-KR" altLang="en-US" sz="1600" dirty="0" err="1"/>
              <a:t>할당해야할</a:t>
            </a:r>
            <a:r>
              <a:rPr lang="ko-KR" altLang="en-US" sz="1600" dirty="0"/>
              <a:t> 필요가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1946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56AE0-D06A-9D90-DAF0-A4E82E860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F6A05F2A-5787-B29C-6F0B-06C4237F5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26FCE45F-7A57-7758-68FC-DAF71B88B7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6EE3B1FC-4789-CF1B-70AD-8100BFDD7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1A0650-6541-0B44-0352-EDCCD959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24" y="737175"/>
            <a:ext cx="5933595" cy="37053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7F6-2482-3CF9-DEA9-63150016F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17" y="4749687"/>
            <a:ext cx="3709565" cy="17690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4C0965-F9EB-9EC0-55C2-FEB914FBCA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69"/>
          <a:stretch/>
        </p:blipFill>
        <p:spPr>
          <a:xfrm>
            <a:off x="8088561" y="3411579"/>
            <a:ext cx="2836724" cy="31071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1B5D3B-E88D-04E3-0115-9B67833337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7615"/>
          <a:stretch/>
        </p:blipFill>
        <p:spPr>
          <a:xfrm>
            <a:off x="181624" y="4749687"/>
            <a:ext cx="3563323" cy="17690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DCCE30-87A4-2C18-0C31-B405E01D5CD3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F6292-4F9D-A291-0F2B-4F986B77548F}"/>
              </a:ext>
            </a:extLst>
          </p:cNvPr>
          <p:cNvSpPr txBox="1"/>
          <p:nvPr/>
        </p:nvSpPr>
        <p:spPr>
          <a:xfrm>
            <a:off x="6400800" y="737175"/>
            <a:ext cx="4761272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CombatMachine</a:t>
            </a:r>
            <a:r>
              <a:rPr lang="en-US" altLang="ko-KR" sz="1050" dirty="0"/>
              <a:t>(</a:t>
            </a:r>
            <a:r>
              <a:rPr lang="ko-KR" altLang="en-US" sz="1050" dirty="0"/>
              <a:t>이하 </a:t>
            </a:r>
            <a:r>
              <a:rPr lang="en-US" altLang="ko-KR" sz="1050" dirty="0"/>
              <a:t>CM)</a:t>
            </a:r>
            <a:r>
              <a:rPr lang="ko-KR" altLang="en-US" sz="1400" dirty="0"/>
              <a:t>은 이 게임에서 전투 시스템을 담당합니다</a:t>
            </a:r>
            <a:r>
              <a:rPr lang="en-US" altLang="ko-KR" sz="1400" dirty="0"/>
              <a:t>. CM</a:t>
            </a:r>
            <a:r>
              <a:rPr lang="ko-KR" altLang="en-US" sz="1400" dirty="0"/>
              <a:t>은 </a:t>
            </a:r>
            <a:r>
              <a:rPr lang="en-US" altLang="ko-KR" sz="1400" dirty="0"/>
              <a:t>Chaining</a:t>
            </a:r>
            <a:r>
              <a:rPr lang="ko-KR" altLang="en-US" sz="1400" dirty="0"/>
              <a:t>함수를 통해 두 키메라의 상호 전투 기록을 저장합니다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 플레이어에게 전투 기록을 출력하기 위해 키메라의 전투 상태를 공유합니다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전투 상태는 강 상태의 </a:t>
            </a:r>
            <a:r>
              <a:rPr lang="en-US" altLang="ko-KR" sz="1400" dirty="0" err="1"/>
              <a:t>StateName</a:t>
            </a:r>
            <a:r>
              <a:rPr lang="ko-KR" altLang="en-US" sz="1400" dirty="0"/>
              <a:t>이며 스킬을 사용한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스킬 명이 </a:t>
            </a:r>
            <a:r>
              <a:rPr lang="en-US" altLang="ko-KR" sz="1400" dirty="0" err="1"/>
              <a:t>StateName</a:t>
            </a:r>
            <a:r>
              <a:rPr lang="ko-KR" altLang="en-US" sz="1400" dirty="0"/>
              <a:t>에 할당됩니다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4934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04253-713F-F232-5F0D-E63E25CB0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36FC0FDD-07F3-FDF2-2A3E-63E000128F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9BCA7E09-622A-4AAE-6933-E6D6706AB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16B58360-9CE0-308C-5FAD-3E88757C1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39EA8D-9B11-E156-39FE-D3927C22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3" y="959470"/>
            <a:ext cx="5566052" cy="572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E61C9-7A1C-1102-67E2-BF41B335831B}"/>
              </a:ext>
            </a:extLst>
          </p:cNvPr>
          <p:cNvSpPr txBox="1"/>
          <p:nvPr/>
        </p:nvSpPr>
        <p:spPr>
          <a:xfrm>
            <a:off x="5943600" y="959470"/>
            <a:ext cx="565017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sz="1400" dirty="0"/>
              <a:t>CM</a:t>
            </a:r>
            <a:r>
              <a:rPr lang="ko-KR" altLang="en-US" sz="1400" dirty="0"/>
              <a:t>의 </a:t>
            </a:r>
            <a:r>
              <a:rPr lang="en-US" altLang="ko-KR" sz="1400" dirty="0"/>
              <a:t>Chaining</a:t>
            </a:r>
            <a:r>
              <a:rPr lang="ko-KR" altLang="en-US" sz="1400" dirty="0"/>
              <a:t>함수는 선공권을 결정한 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SetFirstStates</a:t>
            </a:r>
            <a:r>
              <a:rPr lang="en-US" altLang="ko-KR" sz="1400" dirty="0"/>
              <a:t>) </a:t>
            </a:r>
            <a:r>
              <a:rPr lang="ko-KR" altLang="en-US" sz="1400" dirty="0"/>
              <a:t>두 키메라의 전투가 종료될 때까지 </a:t>
            </a:r>
            <a:r>
              <a:rPr lang="en-US" altLang="ko-KR" sz="1400" dirty="0"/>
              <a:t>Encounter</a:t>
            </a:r>
            <a:r>
              <a:rPr lang="ko-KR" altLang="en-US" sz="1400" dirty="0"/>
              <a:t>함수를 반복합니다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만약 두 키메라의 전투 기록이 </a:t>
            </a:r>
            <a:r>
              <a:rPr lang="en-US" altLang="ko-KR" sz="1400" dirty="0"/>
              <a:t>50</a:t>
            </a:r>
            <a:r>
              <a:rPr lang="ko-KR" altLang="en-US" sz="1400" dirty="0"/>
              <a:t>회를 넘게 되면 전투를 강제 종료하고 잔여 체력 상황에 따라 승리한 키메라를 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플레이어에게 더 우호적으로 판단될 수 있도록 등호를 추가하였습니다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승리 키메라는 테스트매니저의 </a:t>
            </a:r>
            <a:r>
              <a:rPr lang="en-US" altLang="ko-KR" sz="1400" dirty="0" err="1"/>
              <a:t>WinnerIs</a:t>
            </a:r>
            <a:r>
              <a:rPr lang="ko-KR" altLang="en-US" sz="1400" dirty="0"/>
              <a:t>함수의 인자로 전달되어 플레이어에게 적절한 결과를 출력하고 반영합니다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DBA3A-542C-AC74-C793-D82C3F2C760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26295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12ECB-98EF-0511-EB32-B07B8296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3EF1DB2C-C397-AA7C-D9CF-642976FB13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B6AD8C94-F0A7-CCA8-A846-C8636F26B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3FAE36DF-2947-434E-A3ED-2E8214CC20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12109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C7783-0023-FDB1-C504-78F51129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" y="846161"/>
            <a:ext cx="4653632" cy="5950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E3A4F-5355-2FA8-4887-4EDBBC5B3045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9952E-4016-264C-E08A-A927BD42CE5A}"/>
              </a:ext>
            </a:extLst>
          </p:cNvPr>
          <p:cNvSpPr txBox="1"/>
          <p:nvPr/>
        </p:nvSpPr>
        <p:spPr>
          <a:xfrm>
            <a:off x="5106572" y="846161"/>
            <a:ext cx="5650173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sz="1400" dirty="0"/>
              <a:t>CM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SetFirstStates</a:t>
            </a:r>
            <a:r>
              <a:rPr lang="ko-KR" altLang="en-US" sz="1400" dirty="0"/>
              <a:t>함수는 선공권을 가질 키메라를 결정합니다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때 두 키메라의 민첩성 포인트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AgilityPoint</a:t>
            </a:r>
            <a:r>
              <a:rPr lang="en-US" altLang="ko-KR" sz="1400" dirty="0"/>
              <a:t>)</a:t>
            </a:r>
            <a:r>
              <a:rPr lang="ko-KR" altLang="en-US" sz="1400" dirty="0"/>
              <a:t>를 기준으로 결정합니다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만약 두 키메라의 민첩성 포인트가 같다면</a:t>
            </a:r>
            <a:r>
              <a:rPr lang="en-US" altLang="ko-KR" sz="1400" dirty="0"/>
              <a:t>, </a:t>
            </a:r>
            <a:r>
              <a:rPr lang="ko-KR" altLang="en-US" sz="1400" dirty="0"/>
              <a:t>임의로 결정합니다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두 키메라는 최초에 조우 상태로 전투에 진입하며 선공권을 가진 키메라가 </a:t>
            </a:r>
            <a:r>
              <a:rPr lang="en-US" altLang="ko-KR" sz="1400" dirty="0"/>
              <a:t>_attacker</a:t>
            </a:r>
            <a:r>
              <a:rPr lang="ko-KR" altLang="en-US" sz="1400" dirty="0"/>
              <a:t>에 할당되어 공격을 시작합니다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403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36CB-15BD-3D0E-0AE2-20D38D280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B5459153-9D1C-B313-A7AD-F7B484AF69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A497F1F8-363D-4CC4-CFF9-1136329D48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8992FFA6-FC27-9729-4BAC-4431C59E98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FBBE36-218D-F06A-7B7A-A47D2050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3" y="774325"/>
            <a:ext cx="6510067" cy="5918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CB9F0B-C30D-9DC2-E075-569458B8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297" y="4939699"/>
            <a:ext cx="5433508" cy="1871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2831D-8D02-F596-E5B2-C541E90B5580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774B9-3C32-690C-24EB-804AEFC31525}"/>
              </a:ext>
            </a:extLst>
          </p:cNvPr>
          <p:cNvSpPr txBox="1"/>
          <p:nvPr/>
        </p:nvSpPr>
        <p:spPr>
          <a:xfrm>
            <a:off x="6636965" y="774325"/>
            <a:ext cx="5320574" cy="3978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sz="1400" dirty="0"/>
              <a:t>CM</a:t>
            </a:r>
            <a:r>
              <a:rPr lang="ko-KR" altLang="en-US" sz="1400" dirty="0"/>
              <a:t>의 </a:t>
            </a:r>
            <a:r>
              <a:rPr lang="en-US" altLang="ko-KR" sz="1400" dirty="0"/>
              <a:t>Encounter</a:t>
            </a:r>
            <a:r>
              <a:rPr lang="ko-KR" altLang="en-US" sz="1400" dirty="0"/>
              <a:t>함수는 두 키메라 간의 </a:t>
            </a:r>
            <a:r>
              <a:rPr lang="en-US" altLang="ko-KR" sz="1400" dirty="0"/>
              <a:t>*</a:t>
            </a:r>
            <a:r>
              <a:rPr lang="ko-KR" altLang="en-US" sz="1400" dirty="0"/>
              <a:t>합을 계산합니다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공격 키메라는 </a:t>
            </a:r>
            <a:r>
              <a:rPr lang="en-US" altLang="ko-KR" sz="1400" dirty="0" err="1"/>
              <a:t>AttackerUseSkill</a:t>
            </a:r>
            <a:r>
              <a:rPr lang="ko-KR" altLang="en-US" sz="1400" dirty="0"/>
              <a:t>을 통해 공격 상태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/>
              <a:t>방어 키메라의 상태 강제 여부를 계산하고</a:t>
            </a:r>
            <a:r>
              <a:rPr lang="en-US" altLang="ko-KR" sz="1400" dirty="0"/>
              <a:t>, </a:t>
            </a:r>
            <a:r>
              <a:rPr lang="ko-KR" altLang="en-US" sz="1400" dirty="0"/>
              <a:t>공격 상태는 </a:t>
            </a:r>
            <a:r>
              <a:rPr lang="en-US" altLang="ko-KR" sz="1400" dirty="0"/>
              <a:t>attacker</a:t>
            </a:r>
            <a:r>
              <a:rPr lang="ko-KR" altLang="en-US" sz="1400" dirty="0"/>
              <a:t>키메라의 상태 추적용 </a:t>
            </a:r>
            <a:r>
              <a:rPr lang="ko-KR" altLang="en-US" sz="1400" dirty="0" err="1"/>
              <a:t>딕셔너리의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밸류에</a:t>
            </a:r>
            <a:r>
              <a:rPr lang="ko-KR" altLang="en-US" sz="1400" dirty="0"/>
              <a:t> 해당하는 리스트</a:t>
            </a:r>
            <a:r>
              <a:rPr lang="en-US" altLang="ko-KR" sz="1050" dirty="0"/>
              <a:t>(</a:t>
            </a:r>
            <a:r>
              <a:rPr lang="ko-KR" altLang="en-US" sz="1050" dirty="0"/>
              <a:t>이하 상태 추적 리스트</a:t>
            </a:r>
            <a:r>
              <a:rPr lang="en-US" altLang="ko-KR" sz="1050" dirty="0"/>
              <a:t>)</a:t>
            </a:r>
            <a:r>
              <a:rPr lang="ko-KR" altLang="en-US" sz="1400" dirty="0"/>
              <a:t>에 추가합니다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이후</a:t>
            </a:r>
            <a:r>
              <a:rPr lang="en-US" altLang="ko-KR" sz="1400" dirty="0"/>
              <a:t>, </a:t>
            </a:r>
            <a:r>
              <a:rPr lang="ko-KR" altLang="en-US" sz="1400" dirty="0"/>
              <a:t>공격 스킬과 그 성질에 따라 방어 키메라에게 피해를 입히거나 회피 여부를 결정하고 그 결과를 반영한 뒤 방어 키메라의 상태 추적 리스트에 추가합니다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Encounter</a:t>
            </a:r>
            <a:r>
              <a:rPr lang="ko-KR" altLang="en-US" sz="1400" dirty="0"/>
              <a:t>함수는 매 실행마다 전투 종료 여부를 계산하고 두 키메라가 사용할 수 있는 자원의 양을 증가시킵니다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GroggyState</a:t>
            </a:r>
            <a:r>
              <a:rPr lang="ko-KR" altLang="en-US" sz="1400" dirty="0"/>
              <a:t>는 무력화 상태로 피해를 무조건 입는 상태입니다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이미지에는 나오지 않았지만 </a:t>
            </a:r>
            <a:r>
              <a:rPr lang="en-US" altLang="ko-KR" sz="1400" dirty="0" err="1"/>
              <a:t>VulnerableState</a:t>
            </a:r>
            <a:r>
              <a:rPr lang="ko-KR" altLang="en-US" sz="1400" dirty="0"/>
              <a:t>는 취약 상태로 회피가 가능한 상태입니다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일반적으로</a:t>
            </a:r>
            <a:r>
              <a:rPr lang="en-US" altLang="ko-KR" sz="1400" dirty="0"/>
              <a:t>, </a:t>
            </a:r>
            <a:r>
              <a:rPr lang="ko-KR" altLang="en-US" sz="1400" dirty="0"/>
              <a:t>방어 키메라는 피해를 입으면 취약상태가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회피 여부는 </a:t>
            </a:r>
            <a:r>
              <a:rPr lang="en-US" altLang="ko-KR" sz="1400" dirty="0" err="1"/>
              <a:t>SetFirstStates</a:t>
            </a:r>
            <a:r>
              <a:rPr lang="en-US" altLang="ko-KR" sz="1400" dirty="0"/>
              <a:t> </a:t>
            </a:r>
            <a:r>
              <a:rPr lang="ko-KR" altLang="en-US" sz="1400" dirty="0"/>
              <a:t>함수에서 사용한 로직과 동일합니다</a:t>
            </a:r>
            <a:r>
              <a:rPr lang="en-US" altLang="ko-KR" sz="1400" dirty="0"/>
              <a:t>.</a:t>
            </a:r>
          </a:p>
          <a:p>
            <a:r>
              <a:rPr lang="en-US" altLang="ko-KR" sz="900" dirty="0"/>
              <a:t>*</a:t>
            </a:r>
            <a:r>
              <a:rPr lang="en-US" altLang="ko-KR" sz="1050" dirty="0"/>
              <a:t> </a:t>
            </a:r>
            <a:r>
              <a:rPr lang="ko-KR" altLang="en-US" sz="1050" dirty="0"/>
              <a:t>한 번 교차했다가 떨어지는 것</a:t>
            </a:r>
            <a:r>
              <a:rPr lang="en-US" altLang="ko-KR" sz="1050" dirty="0"/>
              <a:t>, </a:t>
            </a:r>
            <a:r>
              <a:rPr lang="ko-KR" altLang="en-US" sz="1050" dirty="0"/>
              <a:t>고전소설에서 등장하는 단어</a:t>
            </a:r>
          </a:p>
        </p:txBody>
      </p:sp>
    </p:spTree>
    <p:extLst>
      <p:ext uri="{BB962C8B-B14F-4D97-AF65-F5344CB8AC3E}">
        <p14:creationId xmlns:p14="http://schemas.microsoft.com/office/powerpoint/2010/main" val="1502403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22B2-BB24-B45D-CFDE-B05DAF414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3F14BFB3-1ECC-9116-0A6F-99912DDFA4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C7D49AB3-04B8-ECA5-BAF5-99C73763B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CBEC8BDD-1689-ADDF-CD83-4AACACC5CD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EC0C8-6991-C4EA-3B8C-9D9E80863391}"/>
              </a:ext>
            </a:extLst>
          </p:cNvPr>
          <p:cNvSpPr txBox="1"/>
          <p:nvPr/>
        </p:nvSpPr>
        <p:spPr>
          <a:xfrm>
            <a:off x="6553200" y="794991"/>
            <a:ext cx="4606819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방어 키메라의 현재 체력이 </a:t>
            </a:r>
            <a:r>
              <a:rPr lang="en-US" altLang="ko-KR" sz="1400" dirty="0"/>
              <a:t>0</a:t>
            </a:r>
            <a:r>
              <a:rPr lang="ko-KR" altLang="en-US" sz="1400" dirty="0"/>
              <a:t>이하로 떨어지면 방어 키메라의 상태에 사망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DeathState</a:t>
            </a:r>
            <a:r>
              <a:rPr lang="en-US" altLang="ko-KR" sz="1400" dirty="0"/>
              <a:t>)</a:t>
            </a:r>
            <a:r>
              <a:rPr lang="ko-KR" altLang="en-US" sz="1400" dirty="0"/>
              <a:t>을 추가하고 전투 종료를 알립니다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전투가 종료되면 승리한 키메라의 소유자에 따라 다른 로직이 실행됩니다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공수 교대는 방어 키메라가 회피한 경우</a:t>
            </a:r>
            <a:r>
              <a:rPr lang="en-US" altLang="ko-KR" sz="1400" dirty="0"/>
              <a:t>(</a:t>
            </a:r>
            <a:r>
              <a:rPr lang="ko-KR" altLang="en-US" sz="1400" dirty="0"/>
              <a:t>방어 키메라의 마지막 제출 상태가 </a:t>
            </a:r>
            <a:r>
              <a:rPr lang="en-US" altLang="ko-KR" sz="1400" dirty="0" err="1"/>
              <a:t>DodgeState</a:t>
            </a:r>
            <a:r>
              <a:rPr lang="en-US" altLang="ko-KR" sz="1400" dirty="0"/>
              <a:t>)</a:t>
            </a:r>
            <a:r>
              <a:rPr lang="ko-KR" altLang="en-US" sz="1400" dirty="0"/>
              <a:t>에만 적용됩니다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81634-9B87-797A-AC70-26C4E9CF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5" y="794991"/>
            <a:ext cx="6163535" cy="4963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1D2146-A2CB-F851-562E-674D2CCAF23C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3331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467A-6313-77DC-792D-BD975CA8D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22EF2DBB-844D-8727-9BE2-D44B29050B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76784306-9C06-AA9F-F3A9-09AF1397AC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510B5-662B-BD66-F83A-70E496B879EC}"/>
              </a:ext>
            </a:extLst>
          </p:cNvPr>
          <p:cNvSpPr txBox="1"/>
          <p:nvPr/>
        </p:nvSpPr>
        <p:spPr>
          <a:xfrm>
            <a:off x="0" y="0"/>
            <a:ext cx="1208314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게임 컨셉 및 플롯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000" dirty="0"/>
              <a:t> 전설의 동물인 용이 실존했고</a:t>
            </a:r>
            <a:r>
              <a:rPr lang="en-US" altLang="ko-KR" sz="2000" dirty="0"/>
              <a:t>, </a:t>
            </a:r>
            <a:r>
              <a:rPr lang="ko-KR" altLang="en-US" sz="2000" dirty="0"/>
              <a:t>우주로부터 지구로 이동하여 정확히 </a:t>
            </a:r>
            <a:r>
              <a:rPr lang="en-US" altLang="ko-KR" sz="2000" dirty="0"/>
              <a:t>1</a:t>
            </a:r>
            <a:r>
              <a:rPr lang="ko-KR" altLang="en-US" sz="2000" dirty="0"/>
              <a:t>년 뒤에 지구를 파괴</a:t>
            </a:r>
            <a:r>
              <a:rPr lang="en-US" altLang="ko-KR" sz="2000" dirty="0"/>
              <a:t>(</a:t>
            </a:r>
            <a:r>
              <a:rPr lang="ko-KR" altLang="en-US" sz="2000" dirty="0"/>
              <a:t>작 중 정화</a:t>
            </a:r>
            <a:r>
              <a:rPr lang="en-US" altLang="ko-KR" sz="2000" dirty="0"/>
              <a:t>)</a:t>
            </a:r>
            <a:r>
              <a:rPr lang="ko-KR" altLang="en-US" sz="2000" dirty="0"/>
              <a:t>할 것을 예고했으며 인류는 이를 막기 위해 여러가지 방안을 강구한다</a:t>
            </a:r>
            <a:r>
              <a:rPr lang="en-US" altLang="ko-KR" sz="2000" dirty="0"/>
              <a:t>. </a:t>
            </a:r>
            <a:r>
              <a:rPr lang="ko-KR" altLang="en-US" sz="2000" dirty="0"/>
              <a:t>모든 과학 분야가 용의 지구 침공을 대비하기 위해 온 힘을 쏟기 시작했고</a:t>
            </a:r>
            <a:r>
              <a:rPr lang="en-US" altLang="ko-KR" sz="2000" dirty="0"/>
              <a:t>, </a:t>
            </a:r>
            <a:r>
              <a:rPr lang="ko-KR" altLang="en-US" sz="2000" dirty="0"/>
              <a:t>지구에 머무르는 용 자체에 대한 연구와 무기 개발이 주를 이루게 된다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특히 생물학 분야는 직접 용 자체에 대한 연구를 집중적으로 진행하고 그 결과를 공유하기 시작했다</a:t>
            </a:r>
            <a:r>
              <a:rPr lang="en-US" altLang="ko-KR" sz="2000" dirty="0"/>
              <a:t>. </a:t>
            </a:r>
            <a:r>
              <a:rPr lang="ko-KR" altLang="en-US" sz="2000" dirty="0"/>
              <a:t>발생학과 유전학의 어떤 학자들은 이 때를 노려 연구윤리를 무시하고 유전자 변형체인 키메라를 발생시키기 시작한다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 무분별하게 발생한 키메라들이 의도치 않게 연구소를 탈출하게 되면 어떤 사회적 혼란을 초래할 지 알 수 없기 때문에 남태평양의 바다 한 가운데의 무인도에 연구소를 설립</a:t>
            </a:r>
            <a:r>
              <a:rPr lang="en-US" altLang="ko-KR" sz="2000" dirty="0"/>
              <a:t>, </a:t>
            </a:r>
            <a:r>
              <a:rPr lang="ko-KR" altLang="en-US" sz="2000" dirty="0"/>
              <a:t>이전하게 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 이곳에서 연구원들은 자유롭게 키메라를 발생하고 용들에게 대항할 키메라를 </a:t>
            </a:r>
            <a:r>
              <a:rPr lang="ko-KR" altLang="en-US" sz="2000" dirty="0" err="1"/>
              <a:t>창조해야한다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ko-KR" altLang="en-US" sz="2000" dirty="0"/>
              <a:t> 플레이어는 이 연구원들 중 한 명이며 키메라 발생</a:t>
            </a:r>
            <a:r>
              <a:rPr lang="en-US" altLang="ko-KR" sz="2000" dirty="0"/>
              <a:t>, </a:t>
            </a:r>
            <a:r>
              <a:rPr lang="ko-KR" altLang="en-US" sz="2000" dirty="0"/>
              <a:t>상호 테스트를 통해 성과를 남기고 인간 키메라에 대한 연구소에 합류하는 것이 목표다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6F5C9470-4EDA-C5BD-37DE-052E76FD88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08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FC1F8-711C-7529-EECB-318EFB963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EC2961-6338-9EF5-820A-85933B0BC42E}"/>
              </a:ext>
            </a:extLst>
          </p:cNvPr>
          <p:cNvSpPr txBox="1"/>
          <p:nvPr/>
        </p:nvSpPr>
        <p:spPr>
          <a:xfrm>
            <a:off x="4880197" y="955259"/>
            <a:ext cx="5567673" cy="2192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공격 키메라는 다음 조건을 통해 공격상태를 결정합니다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1. </a:t>
            </a:r>
            <a:r>
              <a:rPr lang="ko-KR" altLang="en-US" sz="1400" dirty="0"/>
              <a:t>자신에게 공격 스킬이 있는지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그 공격 스킬들이 현재 자신의 </a:t>
            </a:r>
            <a:r>
              <a:rPr lang="ko-KR" altLang="en-US" sz="1400" dirty="0" err="1"/>
              <a:t>자원량으로</a:t>
            </a:r>
            <a:r>
              <a:rPr lang="ko-KR" altLang="en-US" sz="1400" dirty="0"/>
              <a:t> 사용가능한지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만약</a:t>
            </a:r>
            <a:r>
              <a:rPr lang="en-US" altLang="ko-KR" sz="1400" dirty="0"/>
              <a:t>, 1</a:t>
            </a:r>
            <a:r>
              <a:rPr lang="ko-KR" altLang="en-US" sz="1400" dirty="0"/>
              <a:t>과</a:t>
            </a:r>
            <a:r>
              <a:rPr lang="en-US" altLang="ko-KR" sz="1400" dirty="0"/>
              <a:t>2</a:t>
            </a:r>
            <a:r>
              <a:rPr lang="ko-KR" altLang="en-US" sz="1400" dirty="0"/>
              <a:t>의 조건들을 만족하지 못한다면 기본 공격 상태를 제출합니다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지역변수로 리스트를 선언하여 </a:t>
            </a:r>
            <a:r>
              <a:rPr lang="en-US" altLang="ko-KR" sz="1400" dirty="0"/>
              <a:t>foreach</a:t>
            </a:r>
            <a:r>
              <a:rPr lang="ko-KR" altLang="en-US" sz="1400" dirty="0"/>
              <a:t>문으로 확인합니다</a:t>
            </a:r>
            <a:r>
              <a:rPr lang="en-US" altLang="ko-KR" sz="1400" dirty="0"/>
              <a:t>. </a:t>
            </a:r>
            <a:r>
              <a:rPr lang="ko-KR" altLang="en-US" sz="1050" dirty="0"/>
              <a:t>최대 </a:t>
            </a:r>
            <a:r>
              <a:rPr lang="en-US" altLang="ko-KR" sz="1050" dirty="0"/>
              <a:t>4</a:t>
            </a:r>
            <a:r>
              <a:rPr lang="ko-KR" altLang="en-US" sz="1050" dirty="0"/>
              <a:t>번을 반복하므로 시간 복잡도를 따로 고려하지 않았습니다</a:t>
            </a:r>
            <a:r>
              <a:rPr lang="en-US" altLang="ko-KR" sz="105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사용 가능한 </a:t>
            </a:r>
            <a:r>
              <a:rPr lang="ko-KR" altLang="en-US" sz="1400" dirty="0" err="1"/>
              <a:t>공격스킬들</a:t>
            </a:r>
            <a:r>
              <a:rPr lang="ko-KR" altLang="en-US" sz="1400" dirty="0"/>
              <a:t> 중 적의 특정 상태를 요구하는 스킬들과 그렇지 않은 스킬들을 분류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A3F94-4144-B52E-D8D7-2B16CFF81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69" y="955259"/>
            <a:ext cx="3943637" cy="30298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4D92B-2141-7792-6E72-F4BA245B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9" y="4171529"/>
            <a:ext cx="3943637" cy="2147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9255D7-6481-83A5-8607-E7370D0CD11E}"/>
              </a:ext>
            </a:extLst>
          </p:cNvPr>
          <p:cNvSpPr txBox="1"/>
          <p:nvPr/>
        </p:nvSpPr>
        <p:spPr>
          <a:xfrm>
            <a:off x="0" y="927480"/>
            <a:ext cx="6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4EB4F-2FA0-0ED7-2AC8-758F2C302C75}"/>
              </a:ext>
            </a:extLst>
          </p:cNvPr>
          <p:cNvSpPr txBox="1"/>
          <p:nvPr/>
        </p:nvSpPr>
        <p:spPr>
          <a:xfrm>
            <a:off x="0" y="4135225"/>
            <a:ext cx="6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34245-AFDC-31CC-3F22-031A5B19E041}"/>
              </a:ext>
            </a:extLst>
          </p:cNvPr>
          <p:cNvSpPr txBox="1"/>
          <p:nvPr/>
        </p:nvSpPr>
        <p:spPr>
          <a:xfrm>
            <a:off x="4517975" y="3429000"/>
            <a:ext cx="6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216071-6BA5-0D13-9946-76894FE8C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197" y="3493532"/>
            <a:ext cx="4065919" cy="2879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23369C-EEEA-BD0A-6120-1BDEA721A40C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00134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45E2E-E32B-EC7A-23D8-90F5728C9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DB8ADC58-3B72-2FF9-A500-74954AD1BA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E8CEF39C-DCEA-9BAC-3486-1D8B89EF6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9C006D39-29B3-B3B8-0871-8875D8FFDD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A7E24-99CE-CAAC-1DE7-A449298FB99A}"/>
              </a:ext>
            </a:extLst>
          </p:cNvPr>
          <p:cNvSpPr txBox="1"/>
          <p:nvPr/>
        </p:nvSpPr>
        <p:spPr>
          <a:xfrm>
            <a:off x="7297332" y="914353"/>
            <a:ext cx="36614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4. </a:t>
            </a:r>
            <a:r>
              <a:rPr lang="ko-KR" altLang="en-US" sz="1400" dirty="0"/>
              <a:t>분류된 두 개의 스킬 리스트 중 </a:t>
            </a:r>
            <a:r>
              <a:rPr lang="en-US" altLang="ko-KR" sz="1400" dirty="0" err="1"/>
              <a:t>MainDnaSkill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포함되어있다면</a:t>
            </a:r>
            <a:r>
              <a:rPr lang="ko-KR" altLang="en-US" sz="1400" dirty="0"/>
              <a:t> 그 스킬을 실행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MainDnaSkill</a:t>
            </a:r>
            <a:r>
              <a:rPr lang="ko-KR" altLang="en-US" sz="1400" dirty="0"/>
              <a:t>이 사용할 수 있는 상황이라면 반드시 </a:t>
            </a:r>
            <a:r>
              <a:rPr lang="en-US" altLang="ko-KR" sz="1400" dirty="0" err="1"/>
              <a:t>MainDnaSkill</a:t>
            </a:r>
            <a:r>
              <a:rPr lang="ko-KR" altLang="en-US" sz="1400" dirty="0"/>
              <a:t>이 사용되도록 설계했습니다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게임 컨셉 상</a:t>
            </a:r>
            <a:r>
              <a:rPr lang="en-US" altLang="ko-KR" sz="1400" dirty="0"/>
              <a:t>, </a:t>
            </a:r>
            <a:r>
              <a:rPr lang="ko-KR" altLang="en-US" sz="1400" dirty="0"/>
              <a:t>야생성이 살아있는 키메라를 테스트에 사용하며 이들은 본능에 충실할 것이라고 생각했기 때문입니다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03C822-114F-7872-A128-7F98BF19973F}"/>
              </a:ext>
            </a:extLst>
          </p:cNvPr>
          <p:cNvSpPr txBox="1"/>
          <p:nvPr/>
        </p:nvSpPr>
        <p:spPr>
          <a:xfrm>
            <a:off x="-54025" y="914353"/>
            <a:ext cx="6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FA5200-2BAF-62DF-105C-1A8F3087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5" y="914353"/>
            <a:ext cx="6664854" cy="4043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704780-C381-A434-1790-9ACD4DC24E2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23794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FF5C-5C16-2CD3-CBE2-E64E8DB2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6D681A-FF9A-A482-AB07-F1DD8436ACA0}"/>
              </a:ext>
            </a:extLst>
          </p:cNvPr>
          <p:cNvSpPr txBox="1"/>
          <p:nvPr/>
        </p:nvSpPr>
        <p:spPr>
          <a:xfrm>
            <a:off x="7329340" y="1003836"/>
            <a:ext cx="4663367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5. </a:t>
            </a:r>
            <a:r>
              <a:rPr lang="en-US" altLang="ko-KR" sz="1400" dirty="0" err="1"/>
              <a:t>MainDnaSkill</a:t>
            </a:r>
            <a:r>
              <a:rPr lang="ko-KR" altLang="en-US" sz="1400" dirty="0"/>
              <a:t>이 사용되지 않았다면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상태를 요구하는 스킬을 먼저 사용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특정 상태를 요구하는 스킬은 모든 상태에서 사용할 수 있는 스킬보다 더 효율이 좋은 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키메라는 본능적으로 그것을 활용할 줄 알고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또 만약</a:t>
            </a:r>
            <a:r>
              <a:rPr lang="en-US" altLang="ko-KR" sz="1400" dirty="0"/>
              <a:t>, </a:t>
            </a:r>
            <a:r>
              <a:rPr lang="ko-KR" altLang="en-US" sz="1400" dirty="0"/>
              <a:t>같은 조건의 스킬이 여러 개라면</a:t>
            </a:r>
            <a:r>
              <a:rPr lang="en-US" altLang="ko-KR" sz="1400" dirty="0"/>
              <a:t>, </a:t>
            </a:r>
            <a:r>
              <a:rPr lang="ko-KR" altLang="en-US" sz="1400" dirty="0"/>
              <a:t>요구하는 비용이 더 큰 것을 먼저 사용하도록 설계했습니다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키메라에게는 생존과 직결되는 부분으로 가용한 자원을 남김없이 사용해야 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6</a:t>
            </a:r>
            <a:r>
              <a:rPr lang="ko-KR" altLang="en-US" sz="1400" dirty="0"/>
              <a:t>번 분기는 남아있는 스킬을 사용하거나 기본공격을 최종적으로 </a:t>
            </a:r>
            <a:r>
              <a:rPr lang="ko-KR" altLang="en-US" sz="1400" dirty="0" err="1"/>
              <a:t>리턴합니다</a:t>
            </a:r>
            <a:r>
              <a:rPr lang="en-US" altLang="ko-KR" sz="1400" dirty="0"/>
              <a:t>. 6</a:t>
            </a:r>
            <a:r>
              <a:rPr lang="ko-KR" altLang="en-US" sz="1400" dirty="0"/>
              <a:t>번 분기는 </a:t>
            </a:r>
            <a:r>
              <a:rPr lang="en-US" altLang="ko-KR" sz="1400" dirty="0"/>
              <a:t>5</a:t>
            </a:r>
            <a:r>
              <a:rPr lang="ko-KR" altLang="en-US" sz="1400" dirty="0"/>
              <a:t>번 분기와 같은 로직을 사용하지만 </a:t>
            </a:r>
            <a:r>
              <a:rPr lang="en-US" altLang="ko-KR" sz="1400" dirty="0"/>
              <a:t>case 0: </a:t>
            </a:r>
            <a:r>
              <a:rPr lang="ko-KR" altLang="en-US" sz="1400" dirty="0"/>
              <a:t>에서 기본공격을 </a:t>
            </a:r>
            <a:r>
              <a:rPr lang="ko-KR" altLang="en-US" sz="1400" dirty="0" err="1"/>
              <a:t>리턴합니다</a:t>
            </a:r>
            <a:r>
              <a:rPr lang="en-US" altLang="ko-KR" sz="1400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272516-3341-75AE-F8A7-2CF76C11E9A1}"/>
              </a:ext>
            </a:extLst>
          </p:cNvPr>
          <p:cNvSpPr txBox="1"/>
          <p:nvPr/>
        </p:nvSpPr>
        <p:spPr>
          <a:xfrm>
            <a:off x="-54025" y="914353"/>
            <a:ext cx="6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EE5453-D0C2-F761-1199-51DCD361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1" y="1003836"/>
            <a:ext cx="6869749" cy="38676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CB7B69-A8A0-38A4-9F55-EF313349E61A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8212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00E7-421F-292D-8DC9-AED011C7B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F63FC4E4-92BF-556C-C842-EBF50EF429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FFC0D47C-A07F-447B-CBC2-03BF9EB3CC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DDD92C73-AB90-37C5-32B1-1FF84E148B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1FE9AB-9681-FAA6-D006-BE7B024C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6" y="726697"/>
            <a:ext cx="5180143" cy="5243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BB7B3A-3EA7-FA18-D971-768C741D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16" y="2855637"/>
            <a:ext cx="6389441" cy="39291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1CF134-C06E-00D2-F24B-47302C88D3B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공식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비공식 테스트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 중 함수</a:t>
            </a:r>
            <a:r>
              <a:rPr lang="en-US" altLang="ko-KR" sz="2000" b="1" dirty="0"/>
              <a:t>)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64199-2FE1-3326-E384-07D8E44ACB5A}"/>
              </a:ext>
            </a:extLst>
          </p:cNvPr>
          <p:cNvSpPr txBox="1"/>
          <p:nvPr/>
        </p:nvSpPr>
        <p:spPr>
          <a:xfrm>
            <a:off x="5999943" y="726697"/>
            <a:ext cx="466336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방어 키메라는 공격 키메라가 공격 스킬을 결정하는 것과 같은 로직으로 방어 스킬을 결정합니다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2684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44F2E-4474-5677-D53A-315164AF6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8A76AB22-6E0B-2C7F-C6DF-294165D8B7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B3FA11F2-6DC2-4DC4-B28D-D0A0BF9CDE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4BDB5-0EC5-BB1B-E3ED-8FDAA0FCC9B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3. </a:t>
            </a:r>
            <a:r>
              <a:rPr lang="ko-KR" altLang="en-US" sz="3200" b="1" dirty="0">
                <a:hlinkClick r:id="rId2" action="ppaction://hlinksldjump"/>
              </a:rPr>
              <a:t>공식</a:t>
            </a:r>
            <a:r>
              <a:rPr lang="en-US" altLang="ko-KR" sz="3200" b="1" dirty="0">
                <a:hlinkClick r:id="rId2" action="ppaction://hlinksldjump"/>
              </a:rPr>
              <a:t>/</a:t>
            </a:r>
            <a:r>
              <a:rPr lang="ko-KR" altLang="en-US" sz="3200" b="1" dirty="0">
                <a:hlinkClick r:id="rId2" action="ppaction://hlinksldjump"/>
              </a:rPr>
              <a:t>비공식 테스트</a:t>
            </a:r>
            <a:r>
              <a:rPr lang="en-US" altLang="ko-KR" sz="2000" b="1" dirty="0">
                <a:hlinkClick r:id="rId2" action="ppaction://hlinksldjump"/>
              </a:rPr>
              <a:t>(</a:t>
            </a:r>
            <a:r>
              <a:rPr lang="ko-KR" altLang="en-US" sz="2000" b="1" dirty="0">
                <a:hlinkClick r:id="rId2" action="ppaction://hlinksldjump"/>
              </a:rPr>
              <a:t>적응형 </a:t>
            </a:r>
            <a:r>
              <a:rPr lang="en-US" altLang="ko-KR" sz="2000" b="1" dirty="0">
                <a:hlinkClick r:id="rId2" action="ppaction://hlinksldjump"/>
              </a:rPr>
              <a:t>NPC)</a:t>
            </a:r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FCA563AC-F2BA-A28A-1FE0-F965D41D33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808403-25CA-B198-1EBC-13892DC7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0"/>
          <a:stretch/>
        </p:blipFill>
        <p:spPr>
          <a:xfrm>
            <a:off x="131011" y="747346"/>
            <a:ext cx="7312789" cy="53633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E14736-BCA1-295D-2C4E-F756E7A27676}"/>
              </a:ext>
            </a:extLst>
          </p:cNvPr>
          <p:cNvSpPr/>
          <p:nvPr/>
        </p:nvSpPr>
        <p:spPr>
          <a:xfrm>
            <a:off x="495886" y="4705643"/>
            <a:ext cx="3912577" cy="216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3E28B-495B-C8C3-58AE-E5A9527D098D}"/>
              </a:ext>
            </a:extLst>
          </p:cNvPr>
          <p:cNvSpPr txBox="1"/>
          <p:nvPr/>
        </p:nvSpPr>
        <p:spPr>
          <a:xfrm>
            <a:off x="7589165" y="1354015"/>
            <a:ext cx="4471823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플레이어에게 패배한 </a:t>
            </a:r>
            <a:r>
              <a:rPr lang="en-US" altLang="ko-KR" sz="1400" dirty="0"/>
              <a:t>NPC</a:t>
            </a:r>
            <a:r>
              <a:rPr lang="ko-KR" altLang="en-US" sz="1400" dirty="0"/>
              <a:t>는 새로운 키메라를 발생합니다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플레이어는 한 번 이겼던 </a:t>
            </a:r>
            <a:r>
              <a:rPr lang="en-US" altLang="ko-KR" sz="1400" dirty="0"/>
              <a:t>NPC</a:t>
            </a:r>
            <a:r>
              <a:rPr lang="ko-KR" altLang="en-US" sz="1400" dirty="0"/>
              <a:t>를 다시 만나더라도 패배할 수 있으며 이를 통해 플레이어가 끝 없이 키메라를 발생시키도록 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400" dirty="0"/>
              <a:t>1. </a:t>
            </a:r>
            <a:r>
              <a:rPr lang="ko-KR" altLang="en-US" sz="1400" dirty="0"/>
              <a:t>플레이어가 상호 테스트에서 승리한 경우</a:t>
            </a:r>
            <a:r>
              <a:rPr lang="en-US" altLang="ko-KR" sz="1400" dirty="0"/>
              <a:t>, NPC</a:t>
            </a:r>
            <a:r>
              <a:rPr lang="ko-KR" altLang="en-US" sz="1400" dirty="0"/>
              <a:t>연구원은 새로운 키메라를 발생시킵니다</a:t>
            </a:r>
            <a:r>
              <a:rPr lang="en-US" altLang="ko-KR" sz="1050" dirty="0"/>
              <a:t>(</a:t>
            </a:r>
            <a:r>
              <a:rPr lang="ko-KR" altLang="en-US" sz="1050" dirty="0"/>
              <a:t>사진 내 붉은 박스</a:t>
            </a:r>
            <a:r>
              <a:rPr lang="en-US" altLang="ko-KR" sz="1050" dirty="0"/>
              <a:t>)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26741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50FB7-F3A8-C492-6BE2-66760A16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7631A9AF-89C4-6743-5B1E-BF93709E4A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208ACEB9-EA6D-C24C-95D1-1DBBE1EFE7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D6F6E-3831-0460-E116-7051CB2E0E24}"/>
              </a:ext>
            </a:extLst>
          </p:cNvPr>
          <p:cNvSpPr txBox="1"/>
          <p:nvPr/>
        </p:nvSpPr>
        <p:spPr>
          <a:xfrm>
            <a:off x="0" y="0"/>
            <a:ext cx="12192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4. </a:t>
            </a:r>
            <a:r>
              <a:rPr lang="ko-KR" altLang="en-US" sz="3200" b="1" dirty="0">
                <a:hlinkClick r:id="rId2" action="ppaction://hlinksldjump"/>
              </a:rPr>
              <a:t>인 게임 스토리</a:t>
            </a:r>
            <a:r>
              <a:rPr lang="en-US" altLang="ko-KR" sz="2000" b="1" dirty="0">
                <a:hlinkClick r:id="rId2" action="ppaction://hlinksldjump"/>
              </a:rPr>
              <a:t>(Json</a:t>
            </a:r>
            <a:r>
              <a:rPr lang="ko-KR" altLang="en-US" sz="2000" b="1" dirty="0">
                <a:hlinkClick r:id="rId2" action="ppaction://hlinksldjump"/>
              </a:rPr>
              <a:t>활용</a:t>
            </a:r>
            <a:r>
              <a:rPr lang="en-US" altLang="ko-KR" sz="2000" b="1" dirty="0">
                <a:hlinkClick r:id="rId2" action="ppaction://hlinksldjump"/>
              </a:rPr>
              <a:t>)</a:t>
            </a:r>
            <a:endParaRPr lang="en-US" altLang="ko-KR" sz="3600" b="1" dirty="0"/>
          </a:p>
          <a:p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플레이어는 직급별로</a:t>
            </a:r>
            <a:r>
              <a:rPr lang="en-US" altLang="ko-KR" sz="2000" dirty="0"/>
              <a:t>, </a:t>
            </a:r>
            <a:r>
              <a:rPr lang="ko-KR" altLang="en-US" sz="2000" dirty="0"/>
              <a:t>게임을 진행한 인 게임 내 기간별로 스토리를 열람하여 확인할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인 게임 내 기간별 스토리</a:t>
            </a:r>
            <a:r>
              <a:rPr lang="en-US" altLang="ko-KR" sz="2000" dirty="0"/>
              <a:t>(TimeLine)</a:t>
            </a:r>
            <a:r>
              <a:rPr lang="ko-KR" altLang="en-US" sz="2000" dirty="0"/>
              <a:t>는 매 </a:t>
            </a:r>
            <a:r>
              <a:rPr lang="en-US" altLang="ko-KR" sz="2000" dirty="0"/>
              <a:t>15</a:t>
            </a:r>
            <a:r>
              <a:rPr lang="ko-KR" altLang="en-US" sz="2000" dirty="0"/>
              <a:t>일마다 해방되며 직급별 스토리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ResearcherRank</a:t>
            </a:r>
            <a:r>
              <a:rPr lang="en-US" altLang="ko-KR" sz="2000" dirty="0"/>
              <a:t>)</a:t>
            </a:r>
            <a:r>
              <a:rPr lang="ko-KR" altLang="en-US" sz="2000" dirty="0"/>
              <a:t>는 플레이어가 특정 직급을 달성하면 해방됩니다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내 권한 </a:t>
            </a:r>
            <a:r>
              <a:rPr lang="en-US" altLang="ko-KR" sz="2000" dirty="0"/>
              <a:t>– </a:t>
            </a:r>
            <a:r>
              <a:rPr lang="ko-KR" altLang="en-US" sz="2000" dirty="0"/>
              <a:t>배경정보에서 해방된 스토리 중 원하는 스토리를 클릭하여 확인할 수 있습니다</a:t>
            </a:r>
            <a:r>
              <a:rPr lang="en-US" altLang="ko-KR" sz="2000" dirty="0"/>
              <a:t>. *.Json</a:t>
            </a:r>
            <a:r>
              <a:rPr lang="ko-KR" altLang="en-US" sz="2000" dirty="0"/>
              <a:t>으로 저장되어 </a:t>
            </a:r>
            <a:r>
              <a:rPr lang="ko-KR" altLang="en-US" sz="2000" dirty="0" err="1"/>
              <a:t>스크립터블</a:t>
            </a:r>
            <a:r>
              <a:rPr lang="ko-KR" altLang="en-US" sz="2000" dirty="0"/>
              <a:t> 오브젝트로 변환 후 사용됩니다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배경 정보 화면                                        </a:t>
            </a:r>
            <a:r>
              <a:rPr lang="en-US" altLang="ko-KR" sz="2000" dirty="0"/>
              <a:t>2. </a:t>
            </a:r>
            <a:r>
              <a:rPr lang="ko-KR" altLang="en-US" sz="2000" dirty="0"/>
              <a:t>타임라인 스토리 예시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현재 인 게임 스토리의 캐릭터 이미지는 </a:t>
            </a:r>
            <a:r>
              <a:rPr lang="en-US" altLang="ko-KR" sz="1400" dirty="0"/>
              <a:t>AI</a:t>
            </a:r>
            <a:r>
              <a:rPr lang="ko-KR" altLang="en-US" sz="1400" dirty="0"/>
              <a:t>를 통해 생성된 이미지이며 현재 일부 스토리만 캐릭터가 구현되어 있습니다</a:t>
            </a:r>
            <a:r>
              <a:rPr lang="en-US" altLang="ko-KR" sz="1400" dirty="0"/>
              <a:t>(AI </a:t>
            </a:r>
            <a:r>
              <a:rPr lang="ko-KR" altLang="en-US" sz="1400" dirty="0"/>
              <a:t>이미지 생성 크레딧 이슈</a:t>
            </a:r>
            <a:r>
              <a:rPr lang="en-US" altLang="ko-KR" sz="1400" dirty="0"/>
              <a:t>).</a:t>
            </a:r>
          </a:p>
          <a:p>
            <a:r>
              <a:rPr lang="en-US" altLang="ko-KR" sz="1400" dirty="0"/>
              <a:t>** </a:t>
            </a:r>
            <a:r>
              <a:rPr lang="ko-KR" altLang="en-US" sz="1400" dirty="0"/>
              <a:t>로그 기능은 출시 후 추가 예정입니다</a:t>
            </a:r>
            <a:r>
              <a:rPr lang="en-US" altLang="ko-KR" sz="1400" dirty="0"/>
              <a:t>.</a:t>
            </a:r>
            <a:endParaRPr lang="en-US" altLang="ko-KR" sz="12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6424329E-4805-EF60-3A46-E517BDCA18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F1A69-1667-613F-80E7-088A49C5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0332"/>
            <a:ext cx="5117123" cy="2876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E4B27F-FFD2-FF22-C48C-F2E5C4E0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3" y="2851638"/>
            <a:ext cx="5824642" cy="32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55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275E-FD8A-F941-3BCA-246CFF64B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5BE5EC9B-F73D-D8D6-409B-EEBCA675CD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AB87AF14-5542-14E8-A3B9-A72D66AA6B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52896-181E-960C-D843-AC5677C3EBBC}"/>
              </a:ext>
            </a:extLst>
          </p:cNvPr>
          <p:cNvSpPr txBox="1"/>
          <p:nvPr/>
        </p:nvSpPr>
        <p:spPr>
          <a:xfrm>
            <a:off x="0" y="0"/>
            <a:ext cx="12192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인 게임 스토리</a:t>
            </a:r>
            <a:r>
              <a:rPr lang="en-US" altLang="ko-KR" sz="2000" b="1" dirty="0"/>
              <a:t>(Json</a:t>
            </a:r>
            <a:r>
              <a:rPr lang="ko-KR" altLang="en-US" sz="2000" b="1" dirty="0"/>
              <a:t>활용</a:t>
            </a:r>
            <a:r>
              <a:rPr lang="en-US" altLang="ko-KR" sz="2000" b="1" dirty="0"/>
              <a:t>)</a:t>
            </a:r>
            <a:endParaRPr lang="en-US" altLang="ko-KR" sz="3200" b="1" dirty="0"/>
          </a:p>
          <a:p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주어지는 선택지에 따라 일부 다른 대사가 출력됩니다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스킵</a:t>
            </a:r>
            <a:r>
              <a:rPr lang="ko-KR" altLang="en-US" sz="2000" dirty="0"/>
              <a:t> 버튼과 자동 재생버튼을 통해 해당 기능을 사용할 수 있으며 최초에 자동 재생 모드입니다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선택지 출력 예시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현재 인 게임 스토리의 캐릭터 이미지는 </a:t>
            </a:r>
            <a:r>
              <a:rPr lang="en-US" altLang="ko-KR" sz="1400" dirty="0"/>
              <a:t>AI</a:t>
            </a:r>
            <a:r>
              <a:rPr lang="ko-KR" altLang="en-US" sz="1400" dirty="0"/>
              <a:t>를 통해 생성된 이미지이며 현재 일부 스토리만 캐릭터가 구현되어 있습니다</a:t>
            </a:r>
            <a:r>
              <a:rPr lang="en-US" altLang="ko-KR" sz="1400" dirty="0"/>
              <a:t>(AI </a:t>
            </a:r>
            <a:r>
              <a:rPr lang="ko-KR" altLang="en-US" sz="1400" dirty="0"/>
              <a:t>이미지 생성 크레딧 이슈</a:t>
            </a:r>
            <a:r>
              <a:rPr lang="en-US" altLang="ko-KR" sz="1400" dirty="0"/>
              <a:t>).</a:t>
            </a:r>
          </a:p>
          <a:p>
            <a:r>
              <a:rPr lang="en-US" altLang="ko-KR" sz="1400" dirty="0"/>
              <a:t>** </a:t>
            </a:r>
            <a:r>
              <a:rPr lang="ko-KR" altLang="en-US" sz="1400" dirty="0"/>
              <a:t>로그 기능은 출시 후 추가 예정입니다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419ACB29-7BB9-9F17-4F2D-882E0E261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541D5D-0EE0-1A7B-1D2E-EFF545042D6F}"/>
              </a:ext>
            </a:extLst>
          </p:cNvPr>
          <p:cNvGrpSpPr/>
          <p:nvPr/>
        </p:nvGrpSpPr>
        <p:grpSpPr>
          <a:xfrm>
            <a:off x="3015761" y="1646090"/>
            <a:ext cx="7719647" cy="4339541"/>
            <a:chOff x="2857500" y="2032952"/>
            <a:chExt cx="7719647" cy="433954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F178C4-15C8-7BD7-54AA-F9A745C5E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7501" y="2032952"/>
              <a:ext cx="7719646" cy="433954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AF2C383-823D-2527-EDC8-CD8DC754A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3273" b="91332"/>
            <a:stretch/>
          </p:blipFill>
          <p:spPr>
            <a:xfrm>
              <a:off x="2857500" y="2032952"/>
              <a:ext cx="1292469" cy="376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6834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34989-3BC9-C3D7-ED4A-7F5664AF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71C9687A-10E2-52C3-33CE-0C58E90D50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97F514C7-A9A8-A5A0-12AE-499CAD431A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ACD2B-1896-A042-CC5A-6BD2D3C34794}"/>
              </a:ext>
            </a:extLst>
          </p:cNvPr>
          <p:cNvSpPr txBox="1"/>
          <p:nvPr/>
        </p:nvSpPr>
        <p:spPr>
          <a:xfrm>
            <a:off x="0" y="0"/>
            <a:ext cx="12192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인 게임 스토리</a:t>
            </a:r>
            <a:r>
              <a:rPr lang="en-US" altLang="ko-KR" sz="2000" b="1" dirty="0"/>
              <a:t>(Json</a:t>
            </a:r>
            <a:r>
              <a:rPr lang="ko-KR" altLang="en-US" sz="2000" b="1" dirty="0"/>
              <a:t>활용</a:t>
            </a:r>
            <a:r>
              <a:rPr lang="en-US" altLang="ko-KR" sz="2000" b="1" dirty="0"/>
              <a:t>)</a:t>
            </a:r>
            <a:endParaRPr lang="en-US" altLang="ko-KR" sz="3200" b="1" dirty="0"/>
          </a:p>
          <a:p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주어지는 선택지에 따라 일부 다른 대사가 출력됩니다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스킵</a:t>
            </a:r>
            <a:r>
              <a:rPr lang="ko-KR" altLang="en-US" sz="2000" dirty="0"/>
              <a:t> 버튼과 자동 재생버튼을 통해 해당 기능을 사용할 수 있으며 최초에 자동 재생 모드입니다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선택지 </a:t>
            </a:r>
            <a:r>
              <a:rPr lang="en-US" altLang="ko-KR" sz="2000" dirty="0"/>
              <a:t>1 </a:t>
            </a:r>
            <a:r>
              <a:rPr lang="ko-KR" altLang="en-US" sz="2000" dirty="0"/>
              <a:t>예시                                                   </a:t>
            </a:r>
            <a:r>
              <a:rPr lang="en-US" altLang="ko-KR" sz="2000" dirty="0"/>
              <a:t>2. </a:t>
            </a:r>
            <a:r>
              <a:rPr lang="ko-KR" altLang="en-US" sz="2000" dirty="0"/>
              <a:t>선택지 </a:t>
            </a:r>
            <a:r>
              <a:rPr lang="en-US" altLang="ko-KR" sz="2000" dirty="0"/>
              <a:t>2 </a:t>
            </a:r>
            <a:r>
              <a:rPr lang="ko-KR" altLang="en-US" sz="2000" dirty="0"/>
              <a:t>예시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현재 인 게임 스토리의 캐릭터 이미지는 </a:t>
            </a:r>
            <a:r>
              <a:rPr lang="en-US" altLang="ko-KR" sz="1400" dirty="0"/>
              <a:t>AI</a:t>
            </a:r>
            <a:r>
              <a:rPr lang="ko-KR" altLang="en-US" sz="1400" dirty="0"/>
              <a:t>를 통해 생성된 이미지이며 현재 일부 스토리만 캐릭터가 구현되어 있습니다</a:t>
            </a:r>
            <a:r>
              <a:rPr lang="en-US" altLang="ko-KR" sz="1400" dirty="0"/>
              <a:t>(AI </a:t>
            </a:r>
            <a:r>
              <a:rPr lang="ko-KR" altLang="en-US" sz="1400" dirty="0"/>
              <a:t>이미지 생성 크레딧 이슈</a:t>
            </a:r>
            <a:r>
              <a:rPr lang="en-US" altLang="ko-KR" sz="1400" dirty="0"/>
              <a:t>).</a:t>
            </a:r>
          </a:p>
          <a:p>
            <a:r>
              <a:rPr lang="en-US" altLang="ko-KR" sz="1400" dirty="0"/>
              <a:t>** </a:t>
            </a:r>
            <a:r>
              <a:rPr lang="ko-KR" altLang="en-US" sz="1400" dirty="0"/>
              <a:t>로그 기능은 출시 후 추가 예정입니다</a:t>
            </a:r>
            <a:r>
              <a:rPr lang="en-US" altLang="ko-KR" sz="1400" dirty="0"/>
              <a:t>.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ECD905B0-094E-ABF6-7F58-8955B5C38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D52ECF-3207-3F24-9EA2-0F5E101B2C08}"/>
              </a:ext>
            </a:extLst>
          </p:cNvPr>
          <p:cNvGrpSpPr/>
          <p:nvPr/>
        </p:nvGrpSpPr>
        <p:grpSpPr>
          <a:xfrm>
            <a:off x="0" y="2212355"/>
            <a:ext cx="5495772" cy="3089407"/>
            <a:chOff x="0" y="2212355"/>
            <a:chExt cx="5495772" cy="30894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8C8CF7-A998-843B-8539-320CB1D1C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12355"/>
              <a:ext cx="5495772" cy="308940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3AFDCD-5983-1799-B15E-1D859A7FA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3273" b="91332"/>
            <a:stretch/>
          </p:blipFill>
          <p:spPr>
            <a:xfrm>
              <a:off x="0" y="2221147"/>
              <a:ext cx="879231" cy="25587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89FA04B-2F95-0F38-45FF-4B1C423284A6}"/>
              </a:ext>
            </a:extLst>
          </p:cNvPr>
          <p:cNvGrpSpPr/>
          <p:nvPr/>
        </p:nvGrpSpPr>
        <p:grpSpPr>
          <a:xfrm>
            <a:off x="6484812" y="2212355"/>
            <a:ext cx="5623176" cy="3089407"/>
            <a:chOff x="6484812" y="2212355"/>
            <a:chExt cx="5623176" cy="30894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FC2AE9-3E2C-7E00-DAAD-C7A4B4381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4812" y="2212355"/>
              <a:ext cx="5623176" cy="308940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CA2257-D73E-867C-4ACD-8B22CECB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3273" b="91332"/>
            <a:stretch/>
          </p:blipFill>
          <p:spPr>
            <a:xfrm>
              <a:off x="6485197" y="2212355"/>
              <a:ext cx="944304" cy="255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768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2C4F6-46CB-29F1-4478-446BB198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004FE8CA-0248-D691-75EA-9A65C21195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4A8A1DB2-EEA1-B586-0D2F-E16B1B35FA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56C6-3C92-5FC3-7EE0-5FC436AC79C2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인 게임 스토리</a:t>
            </a:r>
            <a:r>
              <a:rPr lang="en-US" altLang="ko-KR" sz="2000" b="1" dirty="0"/>
              <a:t>(Json</a:t>
            </a:r>
            <a:r>
              <a:rPr lang="ko-KR" altLang="en-US" sz="2000" b="1" dirty="0"/>
              <a:t>활용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코드</a:t>
            </a:r>
            <a:r>
              <a:rPr lang="en-US" altLang="ko-KR" sz="2000" b="1" dirty="0"/>
              <a:t>)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23E3AD78-6C08-5947-1789-4F654239F2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3BE3B14-5668-7683-E43B-FD0239842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1" y="661730"/>
            <a:ext cx="2941348" cy="18531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C2B1A6B-8C1D-F9FD-05BB-1C885D5C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8" y="2591813"/>
            <a:ext cx="3619040" cy="41236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9A3F9D-9F9E-E29D-A8FA-7232AE79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460" y="4291755"/>
            <a:ext cx="4612664" cy="2423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E3BD8-52D6-0D5B-C324-93621BCDC598}"/>
              </a:ext>
            </a:extLst>
          </p:cNvPr>
          <p:cNvSpPr txBox="1"/>
          <p:nvPr/>
        </p:nvSpPr>
        <p:spPr>
          <a:xfrm>
            <a:off x="6400800" y="498932"/>
            <a:ext cx="5063336" cy="2954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최초에는 계정 데이터를 로컬 파일로 저장하는 것을 목적으로 </a:t>
            </a:r>
            <a:r>
              <a:rPr lang="en-US" altLang="ko-KR" sz="1400" dirty="0"/>
              <a:t>Json</a:t>
            </a:r>
            <a:r>
              <a:rPr lang="ko-KR" altLang="en-US" sz="1400" dirty="0"/>
              <a:t>을 활용하려 했지만 계정 데이터는 민감한 정보라고 판단하고 계정 데이터를 저장하는 대신 플레이어에게 게임의 세계관에 몰입하는 데 도움이 되었으면 하는 생각으로 스토리를 작성하였습니다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최근 플레이하기 시작한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니케</a:t>
            </a:r>
            <a:r>
              <a:rPr lang="en-US" altLang="ko-KR" sz="1400" dirty="0"/>
              <a:t>:</a:t>
            </a:r>
            <a:r>
              <a:rPr lang="ko-KR" altLang="en-US" sz="1400" dirty="0"/>
              <a:t>승리의 여신</a:t>
            </a:r>
            <a:r>
              <a:rPr lang="en-US" altLang="ko-KR" sz="1400" dirty="0"/>
              <a:t>’ </a:t>
            </a:r>
            <a:r>
              <a:rPr lang="ko-KR" altLang="en-US" sz="1400" dirty="0"/>
              <a:t>의 </a:t>
            </a:r>
            <a:r>
              <a:rPr lang="en-US" altLang="ko-KR" sz="1400" dirty="0"/>
              <a:t>‘</a:t>
            </a:r>
            <a:r>
              <a:rPr lang="ko-KR" altLang="en-US" sz="1400" dirty="0"/>
              <a:t>상담</a:t>
            </a:r>
            <a:r>
              <a:rPr lang="en-US" altLang="ko-KR" sz="1400" dirty="0"/>
              <a:t>’ </a:t>
            </a:r>
            <a:r>
              <a:rPr lang="ko-KR" altLang="en-US" sz="1400" dirty="0"/>
              <a:t>기능을 비슷하게 구현해보았습니다</a:t>
            </a:r>
            <a:r>
              <a:rPr lang="en-US" altLang="ko-KR" sz="1050" dirty="0"/>
              <a:t>(</a:t>
            </a:r>
            <a:r>
              <a:rPr lang="ko-KR" altLang="en-US" sz="1050" dirty="0"/>
              <a:t>작성일 기준</a:t>
            </a:r>
            <a:r>
              <a:rPr lang="en-US" altLang="ko-KR" sz="1050" dirty="0"/>
              <a:t>,</a:t>
            </a:r>
            <a:r>
              <a:rPr lang="ko-KR" altLang="en-US" sz="1050" dirty="0"/>
              <a:t> </a:t>
            </a:r>
            <a:r>
              <a:rPr lang="en-US" altLang="ko-KR" sz="1050" dirty="0"/>
              <a:t>AI</a:t>
            </a:r>
            <a:r>
              <a:rPr lang="ko-KR" altLang="en-US" sz="1050" dirty="0"/>
              <a:t>이미지 생성 사이트의 크레딧 이슈로 일부만 캐릭터 이미지를 구현했습니다</a:t>
            </a:r>
            <a:r>
              <a:rPr lang="en-US" altLang="ko-KR" sz="1050" dirty="0"/>
              <a:t>)</a:t>
            </a:r>
            <a:r>
              <a:rPr lang="en-US" altLang="ko-KR" sz="1400" dirty="0"/>
              <a:t>.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ko-KR" altLang="en-US" sz="1400" dirty="0"/>
              <a:t> 실제로 출력되는 캐릭터들의 대사는 </a:t>
            </a:r>
            <a:r>
              <a:rPr lang="en-US" altLang="ko-KR" sz="1400" dirty="0"/>
              <a:t>Scenario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Senteces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NextSceneNames</a:t>
            </a:r>
            <a:r>
              <a:rPr lang="ko-KR" altLang="en-US" sz="1400" dirty="0"/>
              <a:t>의 요소들을 다음 </a:t>
            </a:r>
            <a:r>
              <a:rPr lang="en-US" altLang="ko-KR" sz="1400" dirty="0"/>
              <a:t>Scenario</a:t>
            </a:r>
            <a:r>
              <a:rPr lang="ko-KR" altLang="en-US" sz="1400" dirty="0"/>
              <a:t>를 결정하는 키로 사용하며 플레이어는 여러 개의 버튼이 출력될 때 특정 버튼을 클릭하여 일부 변경된 스토리를 확인할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0879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186DA-E324-2E1E-D150-4ADE1DB24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E755E6CE-54AD-1B82-7543-8EE2161DA9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03B1104B-B444-9190-9873-EB938A323E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49EAD506-1542-AD1A-E717-6C55B2F0AA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BBEB2-941D-7735-71C2-8044F8C3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556"/>
          <a:stretch/>
        </p:blipFill>
        <p:spPr>
          <a:xfrm>
            <a:off x="225128" y="789683"/>
            <a:ext cx="6981655" cy="27392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DF2D20-9226-53D8-1C5F-70B3A6DB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836"/>
          <a:stretch/>
        </p:blipFill>
        <p:spPr>
          <a:xfrm>
            <a:off x="225129" y="3502543"/>
            <a:ext cx="6981656" cy="2243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5D757-BF3E-0A59-1E5E-C8EE0C01879C}"/>
              </a:ext>
            </a:extLst>
          </p:cNvPr>
          <p:cNvSpPr txBox="1"/>
          <p:nvPr/>
        </p:nvSpPr>
        <p:spPr>
          <a:xfrm>
            <a:off x="0" y="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인 게임 스토리</a:t>
            </a:r>
            <a:r>
              <a:rPr lang="en-US" altLang="ko-KR" sz="2000" b="1" dirty="0"/>
              <a:t>(Json</a:t>
            </a:r>
            <a:r>
              <a:rPr lang="ko-KR" altLang="en-US" sz="2000" b="1" dirty="0"/>
              <a:t>활용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코드</a:t>
            </a:r>
            <a:r>
              <a:rPr lang="en-US" altLang="ko-KR" sz="20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4D8D2-D434-F8DC-E3BB-AB805374A1AE}"/>
              </a:ext>
            </a:extLst>
          </p:cNvPr>
          <p:cNvSpPr txBox="1"/>
          <p:nvPr/>
        </p:nvSpPr>
        <p:spPr>
          <a:xfrm>
            <a:off x="7284158" y="1154573"/>
            <a:ext cx="4496316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먼저 기본 틀로 사용할 </a:t>
            </a:r>
            <a:r>
              <a:rPr lang="en-US" altLang="ko-KR" sz="1400" dirty="0"/>
              <a:t>Json</a:t>
            </a:r>
            <a:r>
              <a:rPr lang="ko-KR" altLang="en-US" sz="1400" dirty="0"/>
              <a:t>파일을 임의로 생성</a:t>
            </a:r>
            <a:r>
              <a:rPr lang="en-US" altLang="ko-KR" sz="1050" dirty="0"/>
              <a:t>(</a:t>
            </a:r>
            <a:r>
              <a:rPr lang="ko-KR" altLang="en-US" sz="1050" dirty="0"/>
              <a:t>사진</a:t>
            </a:r>
            <a:r>
              <a:rPr lang="en-US" altLang="ko-KR" sz="1050" dirty="0"/>
              <a:t>)</a:t>
            </a:r>
            <a:r>
              <a:rPr lang="ko-KR" altLang="en-US" sz="1400" dirty="0"/>
              <a:t>하고</a:t>
            </a:r>
            <a:r>
              <a:rPr lang="en-US" altLang="ko-KR" sz="1400" dirty="0"/>
              <a:t>, </a:t>
            </a:r>
            <a:r>
              <a:rPr lang="ko-KR" altLang="en-US" sz="1400" dirty="0"/>
              <a:t>그 내부를 직접 채우는 방식으로 구현하였습니다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Json</a:t>
            </a:r>
            <a:r>
              <a:rPr lang="ko-KR" altLang="en-US" sz="1400" dirty="0"/>
              <a:t>파일들은 기본적으로 설정된 경로로 저장됩니다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스토리유형으로 최초로 구분하고 </a:t>
            </a:r>
            <a:r>
              <a:rPr lang="en-US" altLang="ko-KR" sz="1400" dirty="0" err="1"/>
              <a:t>ByTimeLine</a:t>
            </a:r>
            <a:r>
              <a:rPr lang="ko-KR" altLang="en-US" sz="1400" dirty="0"/>
              <a:t>이라면 해금되는 시기를</a:t>
            </a:r>
            <a:r>
              <a:rPr lang="en-US" altLang="ko-KR" sz="1400" dirty="0"/>
              <a:t>(300</a:t>
            </a:r>
            <a:r>
              <a:rPr lang="ko-KR" altLang="en-US" sz="1400" dirty="0"/>
              <a:t>일 기준</a:t>
            </a:r>
            <a:r>
              <a:rPr lang="en-US" altLang="ko-KR" sz="1400" dirty="0"/>
              <a:t>, 15</a:t>
            </a:r>
            <a:r>
              <a:rPr lang="ko-KR" altLang="en-US" sz="1400" dirty="0"/>
              <a:t>일이 지날 때마다 해방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ByResearcherRank</a:t>
            </a:r>
            <a:r>
              <a:rPr lang="ko-KR" altLang="en-US" sz="1400" dirty="0"/>
              <a:t>라면 </a:t>
            </a:r>
            <a:r>
              <a:rPr lang="en-US" altLang="ko-KR" sz="1400" dirty="0" err="1"/>
              <a:t>enum</a:t>
            </a:r>
            <a:r>
              <a:rPr lang="ko-KR" altLang="en-US" sz="1400" dirty="0"/>
              <a:t>타입의 요구 랭크에 해당하는 </a:t>
            </a:r>
            <a:r>
              <a:rPr lang="en-US" altLang="ko-KR" sz="1400" dirty="0"/>
              <a:t>int</a:t>
            </a:r>
            <a:r>
              <a:rPr lang="ko-KR" altLang="en-US" sz="1400" dirty="0"/>
              <a:t>값</a:t>
            </a:r>
            <a:r>
              <a:rPr lang="en-US" altLang="ko-KR" sz="1400" dirty="0"/>
              <a:t>_</a:t>
            </a:r>
            <a:r>
              <a:rPr lang="ko-KR" altLang="en-US" sz="1400" dirty="0"/>
              <a:t>정렬순서 규칙으로 저장합니다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사진의 코드들은 초기에 </a:t>
            </a:r>
            <a:r>
              <a:rPr lang="en-US" altLang="ko-KR" sz="1400" dirty="0"/>
              <a:t>Json</a:t>
            </a:r>
            <a:r>
              <a:rPr lang="ko-KR" altLang="en-US" sz="1400" dirty="0"/>
              <a:t>파일 내부 틀을 생성하기 위해 사용했고 더 이상 사용하지 않기 때문에 </a:t>
            </a:r>
            <a:r>
              <a:rPr lang="ko-KR" altLang="en-US" sz="1400" dirty="0" err="1"/>
              <a:t>주석처리하였습니다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05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FD845-0F5B-CB02-F5FC-60DACDE5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FC20362A-5EE4-7976-07DE-63136781B7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76ED267C-FABA-267F-729A-4F375F5007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351EA-0F5D-A0DA-CC1B-BA0AAE2D6BB8}"/>
              </a:ext>
            </a:extLst>
          </p:cNvPr>
          <p:cNvSpPr txBox="1"/>
          <p:nvPr/>
        </p:nvSpPr>
        <p:spPr>
          <a:xfrm>
            <a:off x="0" y="0"/>
            <a:ext cx="1208314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 게임의 진행 목표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2000" dirty="0"/>
              <a:t>주 목표</a:t>
            </a:r>
            <a:r>
              <a:rPr lang="en-US" altLang="ko-KR" sz="2000" dirty="0"/>
              <a:t>: </a:t>
            </a:r>
            <a:r>
              <a:rPr lang="ko-KR" altLang="en-US" sz="2000" dirty="0"/>
              <a:t>최종 직급 달성을 통한 굿 엔딩</a:t>
            </a:r>
            <a:r>
              <a:rPr lang="en-US" altLang="ko-KR" sz="2000" dirty="0"/>
              <a:t>(</a:t>
            </a:r>
            <a:r>
              <a:rPr lang="ko-KR" altLang="en-US" sz="2000" dirty="0"/>
              <a:t>스토리</a:t>
            </a:r>
            <a:r>
              <a:rPr lang="en-US" altLang="ko-KR" sz="2000" dirty="0"/>
              <a:t>)</a:t>
            </a:r>
            <a:r>
              <a:rPr lang="ko-KR" altLang="en-US" sz="2000" dirty="0"/>
              <a:t> 확인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부가 목표</a:t>
            </a:r>
            <a:r>
              <a:rPr lang="en-US" altLang="ko-KR" sz="2000" dirty="0"/>
              <a:t>: </a:t>
            </a:r>
            <a:r>
              <a:rPr lang="ko-KR" altLang="en-US" sz="2000" dirty="0"/>
              <a:t>원 종 키메라의 변종</a:t>
            </a:r>
            <a:r>
              <a:rPr lang="en-US" altLang="ko-KR" sz="2000" dirty="0"/>
              <a:t>(Mutant)</a:t>
            </a:r>
            <a:r>
              <a:rPr lang="ko-KR" altLang="en-US" sz="2000" dirty="0"/>
              <a:t>를 수집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부가 목표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오피셜테스트</a:t>
            </a:r>
            <a:r>
              <a:rPr lang="ko-KR" altLang="en-US" sz="2000" dirty="0"/>
              <a:t> 최종 클리어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직급 </a:t>
            </a:r>
            <a:r>
              <a:rPr lang="en-US" altLang="ko-KR" sz="2000" dirty="0"/>
              <a:t>– (</a:t>
            </a:r>
            <a:r>
              <a:rPr lang="ko-KR" altLang="en-US" sz="2000" dirty="0"/>
              <a:t>최초</a:t>
            </a:r>
            <a:r>
              <a:rPr lang="en-US" altLang="ko-KR" sz="2000" dirty="0"/>
              <a:t>)Junior, Senior, Principal, (</a:t>
            </a:r>
            <a:r>
              <a:rPr lang="ko-KR" altLang="en-US" sz="2000" dirty="0"/>
              <a:t>최종</a:t>
            </a:r>
            <a:r>
              <a:rPr lang="en-US" altLang="ko-KR" sz="2000" dirty="0"/>
              <a:t>)Director. </a:t>
            </a:r>
            <a:r>
              <a:rPr lang="ko-KR" altLang="en-US" sz="2000" dirty="0"/>
              <a:t>연구 성과에 따라서 직급 상승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원 종 키메라 </a:t>
            </a:r>
            <a:r>
              <a:rPr lang="en-US" altLang="ko-KR" sz="2000" dirty="0"/>
              <a:t>– </a:t>
            </a:r>
            <a:r>
              <a:rPr lang="ko-KR" altLang="en-US" sz="2000" dirty="0"/>
              <a:t>플레이어가 처음부터 발생할 수 있는 키메라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변종 </a:t>
            </a:r>
            <a:r>
              <a:rPr lang="en-US" altLang="ko-KR" sz="2000" dirty="0"/>
              <a:t>– </a:t>
            </a:r>
            <a:r>
              <a:rPr lang="ko-KR" altLang="en-US" sz="2000" dirty="0"/>
              <a:t>플레이어가 특정 목표를 달성하여 발생 권한을 획득하면 발생할 수 있는 키메라</a:t>
            </a:r>
            <a:endParaRPr lang="en-US" altLang="ko-KR" sz="2000" dirty="0"/>
          </a:p>
          <a:p>
            <a:r>
              <a:rPr lang="en-US" altLang="ko-KR" sz="1600" dirty="0"/>
              <a:t>* </a:t>
            </a:r>
            <a:r>
              <a:rPr lang="ko-KR" altLang="en-US" sz="1600" dirty="0"/>
              <a:t>특정 목표</a:t>
            </a:r>
            <a:r>
              <a:rPr lang="en-US" altLang="ko-KR" sz="1600" dirty="0"/>
              <a:t>: Principal </a:t>
            </a:r>
            <a:r>
              <a:rPr lang="ko-KR" altLang="en-US" sz="1600" dirty="0"/>
              <a:t>직급의 일부 </a:t>
            </a:r>
            <a:r>
              <a:rPr lang="en-US" altLang="ko-KR" sz="1600" dirty="0"/>
              <a:t>NPC</a:t>
            </a:r>
            <a:r>
              <a:rPr lang="ko-KR" altLang="en-US" sz="1600" dirty="0"/>
              <a:t>는 변종을 다루며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</a:t>
            </a:r>
            <a:r>
              <a:rPr lang="en-US" altLang="ko-KR" sz="1600" dirty="0"/>
              <a:t>NPC</a:t>
            </a:r>
            <a:r>
              <a:rPr lang="ko-KR" altLang="en-US" sz="1600" dirty="0"/>
              <a:t>에게서 승리하면 그 </a:t>
            </a:r>
            <a:r>
              <a:rPr lang="en-US" altLang="ko-KR" sz="1600" dirty="0"/>
              <a:t>NPC</a:t>
            </a:r>
            <a:r>
              <a:rPr lang="ko-KR" altLang="en-US" sz="1600" dirty="0"/>
              <a:t>가 다루는 변종의 발생 권한을 획득</a:t>
            </a:r>
            <a:endParaRPr lang="en-US" altLang="ko-KR" sz="1600" dirty="0"/>
          </a:p>
          <a:p>
            <a:r>
              <a:rPr lang="ko-KR" altLang="en-US" sz="2000" dirty="0"/>
              <a:t>오피셜 테스트 </a:t>
            </a:r>
            <a:r>
              <a:rPr lang="en-US" altLang="ko-KR" sz="2000" dirty="0"/>
              <a:t>– </a:t>
            </a:r>
            <a:r>
              <a:rPr lang="ko-KR" altLang="en-US" sz="2000" dirty="0"/>
              <a:t>낮은 직급 순으로 정해진 다른 </a:t>
            </a:r>
            <a:r>
              <a:rPr lang="en-US" altLang="ko-KR" sz="2000" dirty="0"/>
              <a:t>NPC </a:t>
            </a:r>
            <a:r>
              <a:rPr lang="ko-KR" altLang="en-US" sz="2000" dirty="0"/>
              <a:t>연구원들의 키메라들을 상호 테스트</a:t>
            </a:r>
            <a:r>
              <a:rPr lang="en-US" altLang="ko-KR" sz="2000" dirty="0"/>
              <a:t>.</a:t>
            </a:r>
          </a:p>
          <a:p>
            <a:endParaRPr lang="en-US" altLang="ko-KR" sz="1600" dirty="0"/>
          </a:p>
          <a:p>
            <a:endParaRPr lang="en-US" altLang="ko-KR" sz="20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812C8A21-CAD0-9C65-D857-326F4FC516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425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F1FF5-AC2D-C795-0C08-7BE260C76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3BB9AECC-F016-9889-07C3-36D3348727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5C5DF11F-F2FA-E82D-86F8-79C5929375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0726BB30-4C2C-5360-00C4-0E0BE04A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BC1296-33E4-038B-B78F-0BFF1C14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1" y="939992"/>
            <a:ext cx="5195206" cy="4978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499573-695E-A4AD-B7C5-3125DD7BA4E4}"/>
              </a:ext>
            </a:extLst>
          </p:cNvPr>
          <p:cNvSpPr txBox="1"/>
          <p:nvPr/>
        </p:nvSpPr>
        <p:spPr>
          <a:xfrm>
            <a:off x="0" y="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인 게임 스토리</a:t>
            </a:r>
            <a:r>
              <a:rPr lang="en-US" altLang="ko-KR" sz="2000" b="1" dirty="0"/>
              <a:t>(Json</a:t>
            </a:r>
            <a:r>
              <a:rPr lang="ko-KR" altLang="en-US" sz="2000" b="1" dirty="0"/>
              <a:t>활용 </a:t>
            </a:r>
            <a:r>
              <a:rPr lang="en-US" altLang="ko-KR" sz="2000" b="1" dirty="0"/>
              <a:t>– *.Json)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B1D40-D6B6-FFAB-5BCF-DBFBFF55BEAD}"/>
              </a:ext>
            </a:extLst>
          </p:cNvPr>
          <p:cNvSpPr txBox="1"/>
          <p:nvPr/>
        </p:nvSpPr>
        <p:spPr>
          <a:xfrm>
            <a:off x="5634111" y="879786"/>
            <a:ext cx="527538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틀을 만들고 저장한 뒤</a:t>
            </a:r>
            <a:r>
              <a:rPr lang="en-US" altLang="ko-KR" sz="1400" dirty="0"/>
              <a:t>, </a:t>
            </a:r>
            <a:r>
              <a:rPr lang="ko-KR" altLang="en-US" sz="1400" dirty="0"/>
              <a:t>실제로 테스트를 진행해봤습니다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이 때</a:t>
            </a:r>
            <a:r>
              <a:rPr lang="en-US" altLang="ko-KR" sz="1400" dirty="0"/>
              <a:t>, </a:t>
            </a:r>
            <a:r>
              <a:rPr lang="ko-KR" altLang="en-US" sz="1400" dirty="0"/>
              <a:t>단순히 </a:t>
            </a:r>
            <a:r>
              <a:rPr lang="en-US" altLang="ko-KR" sz="1400" dirty="0"/>
              <a:t>0,1,2 ~ 10,11.. </a:t>
            </a:r>
            <a:r>
              <a:rPr lang="ko-KR" altLang="en-US" sz="1400" dirty="0"/>
              <a:t>순으로 저장하면</a:t>
            </a:r>
            <a:r>
              <a:rPr lang="en-US" altLang="ko-KR" sz="1400" dirty="0"/>
              <a:t>(</a:t>
            </a:r>
            <a:r>
              <a:rPr lang="ko-KR" altLang="en-US" sz="1400" dirty="0"/>
              <a:t>서식을 정해주지 않으면</a:t>
            </a:r>
            <a:r>
              <a:rPr lang="en-US" altLang="ko-KR" sz="1400" dirty="0"/>
              <a:t>)</a:t>
            </a:r>
            <a:r>
              <a:rPr lang="ko-KR" altLang="en-US" sz="1400" dirty="0"/>
              <a:t> 순서가 꼬이는 것을 확인하고 형식을 일치시켰습니다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실제 </a:t>
            </a:r>
            <a:r>
              <a:rPr lang="en-US" altLang="ko-KR" sz="1400" dirty="0"/>
              <a:t>Json</a:t>
            </a:r>
            <a:r>
              <a:rPr lang="ko-KR" altLang="en-US" sz="1400" dirty="0"/>
              <a:t>의 내부 형식은 아래와 같습니다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BBD54-E496-CF0E-EEBD-F03E08E2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06" y="2549054"/>
            <a:ext cx="4323508" cy="32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05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BB52F-4C7C-0F4D-8201-8D0C3A93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1AF8C545-58EB-856A-F735-AEBBC49686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F73A792A-2135-BADC-E8C0-2F6241D214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773BA-C052-8700-EDEC-D664059B5FC6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5. </a:t>
            </a:r>
            <a:r>
              <a:rPr lang="ko-KR" altLang="en-US" sz="3200" b="1" dirty="0">
                <a:hlinkClick r:id="rId2" action="ppaction://hlinksldjump"/>
              </a:rPr>
              <a:t>그 외</a:t>
            </a:r>
            <a:r>
              <a:rPr lang="en-US" altLang="ko-KR" sz="2000" b="1" dirty="0">
                <a:hlinkClick r:id="rId2" action="ppaction://hlinksldjump"/>
              </a:rPr>
              <a:t>(</a:t>
            </a:r>
            <a:r>
              <a:rPr lang="ko-KR" altLang="en-US" sz="2000" b="1" dirty="0">
                <a:hlinkClick r:id="rId2" action="ppaction://hlinksldjump"/>
              </a:rPr>
              <a:t>씬 전환</a:t>
            </a:r>
            <a:r>
              <a:rPr lang="en-US" altLang="ko-KR" sz="2000" b="1" dirty="0">
                <a:hlinkClick r:id="rId2" action="ppaction://hlinksldjump"/>
              </a:rPr>
              <a:t>)</a:t>
            </a:r>
            <a:endParaRPr lang="en-US" altLang="ko-KR" sz="2000" b="1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B37A8F3A-F1DF-5582-57AB-C1AC9DC0AC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2E21C-01A0-77AA-C920-B5768480B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" y="656817"/>
            <a:ext cx="7630590" cy="2924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2F8772-AB46-7547-6473-C1B01444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485"/>
          <a:stretch/>
        </p:blipFill>
        <p:spPr>
          <a:xfrm>
            <a:off x="149352" y="3733800"/>
            <a:ext cx="4812323" cy="2829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F6E19-52D2-5D70-7014-C2CAB73930FB}"/>
              </a:ext>
            </a:extLst>
          </p:cNvPr>
          <p:cNvSpPr txBox="1"/>
          <p:nvPr/>
        </p:nvSpPr>
        <p:spPr>
          <a:xfrm>
            <a:off x="7929294" y="492442"/>
            <a:ext cx="3998156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AdditiveScene</a:t>
            </a:r>
            <a:r>
              <a:rPr lang="en-US" altLang="ko-KR" sz="1400" dirty="0"/>
              <a:t>, (Un)</a:t>
            </a:r>
            <a:r>
              <a:rPr lang="en-US" altLang="ko-KR" sz="1400" dirty="0" err="1"/>
              <a:t>LoadSceneAsync</a:t>
            </a:r>
            <a:r>
              <a:rPr lang="ko-KR" altLang="en-US" sz="1400" dirty="0"/>
              <a:t>를 활용한 씬 전환을 구현했습니다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씬 전환이 일어날 때</a:t>
            </a:r>
            <a:r>
              <a:rPr lang="en-US" altLang="ko-KR" sz="1400" dirty="0"/>
              <a:t>, </a:t>
            </a:r>
            <a:r>
              <a:rPr lang="ko-KR" altLang="en-US" sz="1400" dirty="0"/>
              <a:t>절대로 사라지지 않는 </a:t>
            </a:r>
            <a:r>
              <a:rPr lang="en-US" altLang="ko-KR" sz="1400" dirty="0" err="1"/>
              <a:t>ImmortalScene</a:t>
            </a:r>
            <a:r>
              <a:rPr lang="ko-KR" altLang="en-US" sz="1400" dirty="0"/>
              <a:t>의 로딩 씬 용 캔버스에서 로딩 씬 이미지를 켜고 </a:t>
            </a:r>
            <a:r>
              <a:rPr lang="ko-KR" altLang="en-US" sz="1400" dirty="0" err="1"/>
              <a:t>씬을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언로드하는</a:t>
            </a:r>
            <a:r>
              <a:rPr lang="ko-KR" altLang="en-US" sz="1400" dirty="0"/>
              <a:t> 동안 대기하며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언로드가</a:t>
            </a:r>
            <a:r>
              <a:rPr lang="ko-KR" altLang="en-US" sz="1400" dirty="0"/>
              <a:t> 끝나면 이어서 로드를 진행합니다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로드가 끝나면 </a:t>
            </a:r>
            <a:r>
              <a:rPr lang="en-US" altLang="ko-KR" sz="1400" dirty="0" err="1"/>
              <a:t>SetActiveScene</a:t>
            </a:r>
            <a:r>
              <a:rPr lang="ko-KR" altLang="en-US" sz="1400" dirty="0"/>
              <a:t>함수로 로드 된 </a:t>
            </a:r>
            <a:r>
              <a:rPr lang="ko-KR" altLang="en-US" sz="1400" dirty="0" err="1"/>
              <a:t>씬을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ActiveScene</a:t>
            </a:r>
            <a:r>
              <a:rPr lang="ko-KR" altLang="en-US" sz="1400" dirty="0"/>
              <a:t>으로 설정한 뒤 로딩 씬 용 캔버스를 끕니다</a:t>
            </a:r>
            <a:r>
              <a:rPr lang="en-US" altLang="ko-KR" sz="1050" dirty="0"/>
              <a:t>(</a:t>
            </a:r>
            <a:r>
              <a:rPr lang="ko-KR" altLang="en-US" sz="1050" dirty="0"/>
              <a:t>처음과 마지막 부분</a:t>
            </a:r>
            <a:r>
              <a:rPr lang="en-US" altLang="ko-KR" sz="1050" dirty="0"/>
              <a:t>)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030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7D373-C155-A06D-8412-2AE48F638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E5C92568-78EB-2BF2-9516-41D46BE05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1314CC37-AE9C-9AF9-9D7C-32553052C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BB7C5-2B96-282F-FC15-9FB383C81B4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5. </a:t>
            </a:r>
            <a:r>
              <a:rPr lang="ko-KR" altLang="en-US" sz="3200" b="1" dirty="0">
                <a:hlinkClick r:id="rId2" action="ppaction://hlinksldjump"/>
              </a:rPr>
              <a:t>그 외</a:t>
            </a:r>
            <a:r>
              <a:rPr lang="en-US" altLang="ko-KR" sz="2000" b="1" dirty="0">
                <a:hlinkClick r:id="rId2" action="ppaction://hlinksldjump"/>
              </a:rPr>
              <a:t>(</a:t>
            </a:r>
            <a:r>
              <a:rPr lang="ko-KR" altLang="en-US" sz="2000" b="1" dirty="0">
                <a:hlinkClick r:id="rId2" action="ppaction://hlinksldjump"/>
              </a:rPr>
              <a:t>다 회 차 플레이</a:t>
            </a:r>
            <a:r>
              <a:rPr lang="en-US" altLang="ko-KR" sz="2000" b="1" dirty="0">
                <a:hlinkClick r:id="rId2" action="ppaction://hlinksldjump"/>
              </a:rPr>
              <a:t>)</a:t>
            </a:r>
            <a:endParaRPr lang="en-US" altLang="ko-KR" sz="2000" b="1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3C76C882-C1C4-B181-9A26-AD342C6B7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F2E91D9-FA18-2D35-FA81-0B329E3250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748"/>
          <a:stretch/>
        </p:blipFill>
        <p:spPr>
          <a:xfrm>
            <a:off x="174596" y="741104"/>
            <a:ext cx="5316444" cy="28605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EA2634-0C64-93FD-1BB2-421C335154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029"/>
          <a:stretch/>
        </p:blipFill>
        <p:spPr>
          <a:xfrm>
            <a:off x="3005738" y="3194657"/>
            <a:ext cx="4970604" cy="3338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D8EE7-646E-85D3-0BC4-E1585815D32A}"/>
              </a:ext>
            </a:extLst>
          </p:cNvPr>
          <p:cNvSpPr txBox="1"/>
          <p:nvPr/>
        </p:nvSpPr>
        <p:spPr>
          <a:xfrm>
            <a:off x="7144629" y="789415"/>
            <a:ext cx="4531556" cy="2200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 게임을 종료하지 않고 </a:t>
            </a:r>
            <a:r>
              <a:rPr lang="ko-KR" altLang="en-US" sz="1400" dirty="0" err="1"/>
              <a:t>재시작하는</a:t>
            </a:r>
            <a:r>
              <a:rPr lang="ko-KR" altLang="en-US" sz="1400" dirty="0"/>
              <a:t> 경우 데이터들을 </a:t>
            </a:r>
            <a:r>
              <a:rPr lang="ko-KR" altLang="en-US" sz="1400" dirty="0" err="1"/>
              <a:t>리셋합니다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 런 타임에서 </a:t>
            </a:r>
            <a:r>
              <a:rPr lang="ko-KR" altLang="en-US" sz="1400" dirty="0" err="1"/>
              <a:t>스크립터블</a:t>
            </a:r>
            <a:r>
              <a:rPr lang="ko-KR" altLang="en-US" sz="1400" dirty="0"/>
              <a:t> 오브젝트를 임의로 삭제할 수 없는 것을 확인했습니다</a:t>
            </a:r>
            <a:r>
              <a:rPr lang="en-US" altLang="ko-KR" sz="1050" dirty="0"/>
              <a:t>(</a:t>
            </a:r>
            <a:r>
              <a:rPr lang="ko-KR" altLang="en-US" sz="1050" dirty="0"/>
              <a:t>데이터 손실 방지를 위해 삭제할 수 없다는 에러로그 확인</a:t>
            </a:r>
            <a:r>
              <a:rPr lang="en-US" altLang="ko-KR" sz="1050" dirty="0"/>
              <a:t>)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 </a:t>
            </a:r>
            <a:r>
              <a:rPr lang="ko-KR" altLang="en-US" sz="1400" dirty="0"/>
              <a:t>업데이트</a:t>
            </a:r>
            <a:r>
              <a:rPr lang="en-US" altLang="ko-KR" sz="1050" dirty="0"/>
              <a:t>(</a:t>
            </a:r>
            <a:r>
              <a:rPr lang="ko-KR" altLang="en-US" sz="1050" dirty="0"/>
              <a:t>또는 </a:t>
            </a:r>
            <a:r>
              <a:rPr lang="ko-KR" altLang="en-US" sz="1050" dirty="0" err="1"/>
              <a:t>리팩토링</a:t>
            </a:r>
            <a:r>
              <a:rPr lang="en-US" altLang="ko-KR" sz="1050" dirty="0"/>
              <a:t>)</a:t>
            </a:r>
            <a:r>
              <a:rPr lang="ko-KR" altLang="en-US" sz="1400" dirty="0"/>
              <a:t>할 때 메모리 관리를 위해 수정해야 할 사항입니다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증여에서도 같을 것으로 생각합니다</a:t>
            </a:r>
            <a:r>
              <a:rPr lang="en-US" altLang="ko-KR" sz="1050" dirty="0"/>
              <a:t>(</a:t>
            </a:r>
            <a:r>
              <a:rPr lang="ko-KR" altLang="en-US" sz="1050" dirty="0"/>
              <a:t>증여는 플레이어의 키메라 데이터를 리스트에서 </a:t>
            </a:r>
            <a:r>
              <a:rPr lang="en-US" altLang="ko-KR" sz="1050" dirty="0"/>
              <a:t>Remove</a:t>
            </a:r>
            <a:r>
              <a:rPr lang="ko-KR" altLang="en-US" sz="1050" dirty="0"/>
              <a:t>합니다</a:t>
            </a:r>
            <a:r>
              <a:rPr lang="en-US" altLang="ko-KR" sz="1050" dirty="0"/>
              <a:t>)</a:t>
            </a:r>
            <a:r>
              <a:rPr lang="en-US" altLang="ko-KR" sz="1400" dirty="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599113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462E2-7C64-D390-3C16-02BACCA3D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BDB656D8-56AE-CDE4-CA87-0630ADBBE5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F54B2D13-4316-05E4-D715-86A0C2541A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7CF1C-30EC-0F36-6A80-4D3455B2E6D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5. </a:t>
            </a:r>
            <a:r>
              <a:rPr lang="ko-KR" altLang="en-US" sz="3200" b="1" dirty="0">
                <a:hlinkClick r:id="rId2" action="ppaction://hlinksldjump"/>
              </a:rPr>
              <a:t>그 외</a:t>
            </a:r>
            <a:r>
              <a:rPr lang="en-US" altLang="ko-KR" sz="2000" b="1" dirty="0">
                <a:hlinkClick r:id="rId2" action="ppaction://hlinksldjump"/>
              </a:rPr>
              <a:t>(</a:t>
            </a:r>
            <a:r>
              <a:rPr lang="ko-KR" altLang="en-US" sz="2000" b="1" dirty="0">
                <a:hlinkClick r:id="rId2" action="ppaction://hlinksldjump"/>
              </a:rPr>
              <a:t>매니저 구분</a:t>
            </a:r>
            <a:r>
              <a:rPr lang="en-US" altLang="ko-KR" sz="2000" b="1" dirty="0">
                <a:hlinkClick r:id="rId2" action="ppaction://hlinksldjump"/>
              </a:rPr>
              <a:t>)</a:t>
            </a:r>
            <a:endParaRPr lang="en-US" altLang="ko-KR" sz="2000" b="1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2DFDA2EB-76EF-DEC7-1E95-81A988898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F33617-0E7C-F972-6A52-D6669FE6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69" y="5063346"/>
            <a:ext cx="2825238" cy="15239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804708D-36B0-2953-4338-CE2B679F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1873"/>
          <a:stretch/>
        </p:blipFill>
        <p:spPr>
          <a:xfrm>
            <a:off x="99188" y="694481"/>
            <a:ext cx="5496692" cy="5750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B3DE6C-1399-7FC9-CAB5-225F67F5B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9" y="1138938"/>
            <a:ext cx="5496692" cy="11390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C78CF6-17F5-1F98-EE85-669BA7615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497" y="3224540"/>
            <a:ext cx="3572374" cy="33627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94070D-B56B-7ECB-6551-63984765E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52" y="2391017"/>
            <a:ext cx="3224303" cy="34021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20044F-5F35-95ED-854C-8A7F96148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4169" y="2391017"/>
            <a:ext cx="3143318" cy="2601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BCF41-A483-FBCA-6906-34C8CC5605EF}"/>
              </a:ext>
            </a:extLst>
          </p:cNvPr>
          <p:cNvSpPr txBox="1"/>
          <p:nvPr/>
        </p:nvSpPr>
        <p:spPr>
          <a:xfrm>
            <a:off x="6701497" y="366507"/>
            <a:ext cx="468630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싱글톤</a:t>
            </a:r>
            <a:r>
              <a:rPr lang="ko-KR" altLang="en-US" sz="1400" dirty="0"/>
              <a:t> 패턴을 활용하여 절대로 사라지지 않는 매니저와 </a:t>
            </a:r>
            <a:r>
              <a:rPr lang="en-US" altLang="ko-KR" sz="1400" dirty="0"/>
              <a:t>UI,</a:t>
            </a:r>
            <a:r>
              <a:rPr lang="ko-KR" altLang="en-US" sz="1400" dirty="0"/>
              <a:t> 특정 </a:t>
            </a:r>
            <a:r>
              <a:rPr lang="ko-KR" altLang="en-US" sz="1400" dirty="0" err="1"/>
              <a:t>씬에서만</a:t>
            </a:r>
            <a:r>
              <a:rPr lang="ko-KR" altLang="en-US" sz="1400" dirty="0"/>
              <a:t> 작동하는</a:t>
            </a:r>
            <a:r>
              <a:rPr lang="en-US" altLang="ko-KR" sz="1400" dirty="0"/>
              <a:t>,</a:t>
            </a:r>
            <a:r>
              <a:rPr lang="ko-KR" altLang="en-US" sz="1400" dirty="0"/>
              <a:t> 사라져도 되는 매니저를 구분하여 구현했습니다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각 부모 클래스는 </a:t>
            </a:r>
            <a:r>
              <a:rPr lang="ko-KR" altLang="en-US" sz="1400" dirty="0" err="1"/>
              <a:t>싱글톤의</a:t>
            </a:r>
            <a:r>
              <a:rPr lang="ko-KR" altLang="en-US" sz="1400" dirty="0"/>
              <a:t> 형식만 구현하고 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테스트 매니저는 공식</a:t>
            </a:r>
            <a:r>
              <a:rPr lang="en-US" altLang="ko-KR" sz="1400" dirty="0"/>
              <a:t>/</a:t>
            </a:r>
            <a:r>
              <a:rPr lang="ko-KR" altLang="en-US" sz="1400" dirty="0"/>
              <a:t>비공식 테스트 매니저를 구현 시 사용됩니다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7329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7B048-4397-8091-28CA-A2BD4B70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FB1820F4-0ED6-5F0D-91F2-5C30F337A0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7F06A874-F4B4-D094-50DB-6B6C80DB90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8B0D8-E645-1F00-1D29-1B91FA586E85}"/>
              </a:ext>
            </a:extLst>
          </p:cNvPr>
          <p:cNvSpPr txBox="1"/>
          <p:nvPr/>
        </p:nvSpPr>
        <p:spPr>
          <a:xfrm>
            <a:off x="0" y="0"/>
            <a:ext cx="12192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5. </a:t>
            </a:r>
            <a:r>
              <a:rPr lang="ko-KR" altLang="en-US" sz="3200" b="1" dirty="0">
                <a:hlinkClick r:id="rId2" action="ppaction://hlinksldjump"/>
              </a:rPr>
              <a:t>그 외</a:t>
            </a:r>
            <a:r>
              <a:rPr lang="en-US" altLang="ko-KR" sz="2000" b="1" dirty="0">
                <a:hlinkClick r:id="rId2" action="ppaction://hlinksldjump"/>
              </a:rPr>
              <a:t>(</a:t>
            </a:r>
            <a:r>
              <a:rPr lang="ko-KR" altLang="en-US" sz="2000" b="1" dirty="0" err="1">
                <a:hlinkClick r:id="rId2" action="ppaction://hlinksldjump"/>
              </a:rPr>
              <a:t>스크립터블</a:t>
            </a:r>
            <a:r>
              <a:rPr lang="ko-KR" altLang="en-US" sz="2000" b="1" dirty="0">
                <a:hlinkClick r:id="rId2" action="ppaction://hlinksldjump"/>
              </a:rPr>
              <a:t> 오브젝트</a:t>
            </a:r>
            <a:r>
              <a:rPr lang="en-US" altLang="ko-KR" sz="2000" b="1" dirty="0">
                <a:hlinkClick r:id="rId2" action="ppaction://hlinksldjump"/>
              </a:rPr>
              <a:t>)</a:t>
            </a:r>
            <a:endParaRPr lang="en-US" altLang="ko-KR" sz="2000" b="1" dirty="0"/>
          </a:p>
          <a:p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 </a:t>
            </a:r>
            <a:r>
              <a:rPr lang="ko-KR" altLang="en-US" sz="2000" dirty="0" err="1"/>
              <a:t>스크립터블</a:t>
            </a:r>
            <a:r>
              <a:rPr lang="ko-KR" altLang="en-US" sz="2000" dirty="0"/>
              <a:t> 오브젝트를 데이터컨테이너로 사용하면서 동적으로 생성되는 </a:t>
            </a:r>
            <a:r>
              <a:rPr lang="ko-KR" altLang="en-US" sz="2000" dirty="0" err="1"/>
              <a:t>스크립터블</a:t>
            </a:r>
            <a:r>
              <a:rPr lang="ko-KR" altLang="en-US" sz="2000" dirty="0"/>
              <a:t> 오브젝트의 경우 런타임에서 실행해야 할 함수를 추가하여 활용했습니다</a:t>
            </a:r>
            <a:r>
              <a:rPr lang="en-US" altLang="ko-KR" sz="2000" dirty="0"/>
              <a:t>(</a:t>
            </a:r>
            <a:r>
              <a:rPr lang="ko-KR" altLang="en-US" sz="2000" dirty="0"/>
              <a:t>키메라데이터</a:t>
            </a:r>
            <a:r>
              <a:rPr lang="en-US" altLang="ko-KR" sz="2000" dirty="0"/>
              <a:t>, NPC</a:t>
            </a:r>
            <a:r>
              <a:rPr lang="ko-KR" altLang="en-US" sz="2000" dirty="0"/>
              <a:t>데이터</a:t>
            </a:r>
            <a:r>
              <a:rPr lang="en-US" altLang="ko-KR" sz="2000" dirty="0"/>
              <a:t>).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C08AB721-ED9E-D314-A0F6-6EA85A3EB0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106150-81D6-1968-0783-67CDDB64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4" y="1508105"/>
            <a:ext cx="2948428" cy="21459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F2A49A-DA95-92DE-B879-523C25CA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74" y="1471768"/>
            <a:ext cx="3340558" cy="21459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7FE85B-D525-8F40-C87D-AEE91D0F8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9" y="3733800"/>
            <a:ext cx="2915113" cy="17174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445DE-79C2-CFF2-395C-C4232DD18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029" y="1930701"/>
            <a:ext cx="4312398" cy="2631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57A43C-7B85-2199-A5C2-02B630B60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745" y="4983775"/>
            <a:ext cx="4190926" cy="11740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88FC36-2415-ED78-8020-4056FD1D9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793" y="4386851"/>
            <a:ext cx="4169256" cy="23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89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3F976-AC6D-1A00-9915-931B1DD1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91CCA98D-4C1D-A5A8-CF87-D010569E69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8B9F50AF-F91C-369C-BD10-3DBF7D54EF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ABACF-518C-FFC3-F00A-7FCB9EF3A30E}"/>
              </a:ext>
            </a:extLst>
          </p:cNvPr>
          <p:cNvSpPr txBox="1"/>
          <p:nvPr/>
        </p:nvSpPr>
        <p:spPr>
          <a:xfrm>
            <a:off x="0" y="0"/>
            <a:ext cx="1219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개발기간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 </a:t>
            </a:r>
            <a:r>
              <a:rPr lang="ko-KR" altLang="en-US" sz="2000" dirty="0"/>
              <a:t>약 </a:t>
            </a:r>
            <a:r>
              <a:rPr lang="en-US" altLang="ko-KR" sz="2000" dirty="0"/>
              <a:t>1</a:t>
            </a:r>
            <a:r>
              <a:rPr lang="ko-KR" altLang="en-US" sz="2000" dirty="0"/>
              <a:t>달 정도를 소요했습니다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 </a:t>
            </a:r>
            <a:r>
              <a:rPr lang="ko-KR" altLang="en-US" sz="2000" dirty="0"/>
              <a:t>최초 기획 후 첫 </a:t>
            </a:r>
            <a:r>
              <a:rPr lang="en-US" altLang="ko-KR" sz="2000" dirty="0"/>
              <a:t>2</a:t>
            </a:r>
            <a:r>
              <a:rPr lang="ko-KR" altLang="en-US" sz="2000" dirty="0"/>
              <a:t>주 동안 스크립트를 작성했습니다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구현에 대한 생각이 잘 떠오르지 않으면 공책을 활용하여 추가 기획 및 기획 수정을 위한 생각을 정리하는 과정을 주기적으로 거쳤습니다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 3</a:t>
            </a:r>
            <a:r>
              <a:rPr lang="ko-KR" altLang="en-US" sz="2000" dirty="0"/>
              <a:t>주차부터 </a:t>
            </a:r>
            <a:r>
              <a:rPr lang="ko-KR" altLang="en-US" sz="2000" dirty="0" err="1"/>
              <a:t>에셋</a:t>
            </a:r>
            <a:r>
              <a:rPr lang="ko-KR" altLang="en-US" sz="2000" dirty="0"/>
              <a:t> 탐색</a:t>
            </a:r>
            <a:r>
              <a:rPr lang="en-US" altLang="ko-KR" sz="2000" dirty="0"/>
              <a:t>,</a:t>
            </a:r>
            <a:r>
              <a:rPr lang="ko-KR" altLang="en-US" sz="2000" dirty="0"/>
              <a:t> 구매 및 적용과 디버깅을 병행하고 </a:t>
            </a:r>
            <a:r>
              <a:rPr lang="en-US" altLang="ko-KR" sz="2000" dirty="0"/>
              <a:t>4</a:t>
            </a:r>
            <a:r>
              <a:rPr lang="ko-KR" altLang="en-US" sz="2000" dirty="0"/>
              <a:t>주차부터 테스트와 디버깅을 병행하면서 편의성을 개선하기 시작했습니다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결과적으로 </a:t>
            </a:r>
            <a:r>
              <a:rPr lang="en-US" altLang="ko-KR" sz="2000" dirty="0"/>
              <a:t>1</a:t>
            </a:r>
            <a:r>
              <a:rPr lang="ko-KR" altLang="en-US" sz="2000" dirty="0"/>
              <a:t>월</a:t>
            </a:r>
            <a:r>
              <a:rPr lang="en-US" altLang="ko-KR" sz="2000" dirty="0"/>
              <a:t>20</a:t>
            </a:r>
            <a:r>
              <a:rPr lang="ko-KR" altLang="en-US" sz="2000" dirty="0"/>
              <a:t>일에 시작하여 </a:t>
            </a:r>
            <a:r>
              <a:rPr lang="en-US" altLang="ko-KR" sz="2000" dirty="0"/>
              <a:t>2</a:t>
            </a:r>
            <a:r>
              <a:rPr lang="ko-KR" altLang="en-US" sz="2000" dirty="0"/>
              <a:t>월</a:t>
            </a:r>
            <a:r>
              <a:rPr lang="en-US" altLang="ko-KR" sz="2000" dirty="0"/>
              <a:t>21</a:t>
            </a:r>
            <a:r>
              <a:rPr lang="ko-KR" altLang="en-US" sz="2000" dirty="0"/>
              <a:t>일에 해당 문서를 작성하게 되었습니다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D9486180-6101-540F-3334-466E967131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F509A-8BDB-B82A-CA5B-06517553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585"/>
            <a:ext cx="5398695" cy="38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5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40D3-2A51-4E2D-C641-F2D077F75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74E26728-623D-5878-CAE6-7193F999C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0D95CD4B-5E46-BBAA-58B4-B2B1E765CA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9CDDC5-C8EA-610F-F5A7-EC2FBEEC03AE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소감</a:t>
            </a:r>
            <a:endParaRPr lang="en-US" altLang="ko-KR" sz="2000" dirty="0"/>
          </a:p>
          <a:p>
            <a:r>
              <a:rPr lang="en-US" altLang="ko-KR" sz="2000" dirty="0"/>
              <a:t>  </a:t>
            </a:r>
            <a:r>
              <a:rPr lang="ko-KR" altLang="en-US" sz="2000" dirty="0"/>
              <a:t>최근에 개임 개발 프로세스와 관련된 책을 구매하고 읽으면서 보았던 개발자용 </a:t>
            </a:r>
            <a:r>
              <a:rPr lang="ko-KR" altLang="en-US" sz="2000" dirty="0" err="1"/>
              <a:t>치트코드를</a:t>
            </a:r>
            <a:r>
              <a:rPr lang="ko-KR" altLang="en-US" sz="2000" dirty="0"/>
              <a:t> 적용한 것이 마지막 </a:t>
            </a:r>
            <a:r>
              <a:rPr lang="en-US" altLang="ko-KR" sz="2000" dirty="0"/>
              <a:t>4</a:t>
            </a:r>
            <a:r>
              <a:rPr lang="ko-KR" altLang="en-US" sz="2000" dirty="0"/>
              <a:t>주차에 매우 유효했습니다</a:t>
            </a:r>
            <a:r>
              <a:rPr lang="en-US" altLang="ko-KR" sz="1400" dirty="0"/>
              <a:t>(</a:t>
            </a:r>
            <a:r>
              <a:rPr lang="ko-KR" altLang="en-US" sz="1400" dirty="0"/>
              <a:t>하단 이미지</a:t>
            </a:r>
            <a:r>
              <a:rPr lang="en-US" altLang="ko-KR" sz="1400" dirty="0"/>
              <a:t>)</a:t>
            </a:r>
            <a:r>
              <a:rPr lang="en-US" altLang="ko-KR" sz="2000" dirty="0"/>
              <a:t>.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FAE41BC1-4A6B-C88E-6588-DB95C57E51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DBB1D7-96EC-7F4F-399D-C6423578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474" y="1349619"/>
            <a:ext cx="4875264" cy="491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24C904-FD57-BFE1-79DA-7E09C94A9809}"/>
              </a:ext>
            </a:extLst>
          </p:cNvPr>
          <p:cNvSpPr txBox="1"/>
          <p:nvPr/>
        </p:nvSpPr>
        <p:spPr>
          <a:xfrm>
            <a:off x="0" y="1107776"/>
            <a:ext cx="70470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원래는 테스트하는 과정을 병행한다는 생각으로 개발을 진행했으나 많이 느리다는 것을 체감했던 기억이 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기획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아트 등 다양한 분야의 전문가들이 필요하다는 것을 정말 절실하게 느꼈습니다</a:t>
            </a:r>
            <a:r>
              <a:rPr lang="en-US" altLang="ko-KR" dirty="0"/>
              <a:t>. </a:t>
            </a:r>
            <a:r>
              <a:rPr lang="ko-KR" altLang="en-US" dirty="0"/>
              <a:t>기획과 설계는 정말 많은 생각을 요구하여 조금이라도 수정되면 실제로 구현할 때 많은 부분이 변경되게 되었습니다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아트나 사운드의 경우에는 게임의 세계관에 어울리는 </a:t>
            </a:r>
            <a:r>
              <a:rPr lang="ko-KR" altLang="en-US" dirty="0" err="1"/>
              <a:t>에셋들을</a:t>
            </a:r>
            <a:r>
              <a:rPr lang="ko-KR" altLang="en-US" dirty="0"/>
              <a:t> 구하는 것이 힘들었습니다</a:t>
            </a:r>
            <a:r>
              <a:rPr lang="en-US" altLang="ko-KR" dirty="0"/>
              <a:t>. </a:t>
            </a:r>
            <a:r>
              <a:rPr lang="ko-KR" altLang="en-US" dirty="0"/>
              <a:t>해당 분야에 종사하시는 분들이 프로젝트에 참여하여 오직 그 프로젝트를 위한 창작물을 만드는 것이 게임의 완성도에 크게 기여한다는 것을 느꼈습니다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밸런스 부분에서도 꽤나 어려움을 겪었습니다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게임에서 </a:t>
            </a:r>
            <a:r>
              <a:rPr lang="en-US" altLang="ko-KR" dirty="0" err="1"/>
              <a:t>VenomSnake</a:t>
            </a:r>
            <a:r>
              <a:rPr lang="ko-KR" altLang="en-US" dirty="0"/>
              <a:t>는 유일하게 적을 약화시키는 오브젝트인데 이 정도가 매우 강력해서 많게는 </a:t>
            </a:r>
            <a:r>
              <a:rPr lang="en-US" altLang="ko-KR" dirty="0"/>
              <a:t>10</a:t>
            </a:r>
            <a:r>
              <a:rPr lang="ko-KR" altLang="en-US" dirty="0"/>
              <a:t>개의 유전자 차이가 나는 경우에도 승리하는 모습을 종종 볼 수 있었기 때문입니다</a:t>
            </a:r>
            <a:r>
              <a:rPr lang="en-US" altLang="ko-KR" sz="1400" dirty="0"/>
              <a:t>(</a:t>
            </a:r>
            <a:r>
              <a:rPr lang="ko-KR" altLang="en-US" sz="1400" dirty="0"/>
              <a:t>해당 부분은 약화 정도를 낮춤으로써 해결했습니다</a:t>
            </a:r>
            <a:r>
              <a:rPr lang="en-US" altLang="ko-KR" sz="1400" dirty="0"/>
              <a:t>)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942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B9F1-52C2-66DE-47F5-3874C022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5780A7C4-9B80-1C74-6548-63A26851B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06A8AFA2-0CEB-E7CB-B9F3-795BBBAED2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D80E8-5025-E900-A003-F94A36D09FB0}"/>
              </a:ext>
            </a:extLst>
          </p:cNvPr>
          <p:cNvSpPr txBox="1"/>
          <p:nvPr/>
        </p:nvSpPr>
        <p:spPr>
          <a:xfrm>
            <a:off x="0" y="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 후 계획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  </a:t>
            </a:r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578DCBD4-0E70-0394-92BC-C9A440E1E0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71CF7-5C9C-96A1-0148-373DB88C66D4}"/>
              </a:ext>
            </a:extLst>
          </p:cNvPr>
          <p:cNvSpPr txBox="1"/>
          <p:nvPr/>
        </p:nvSpPr>
        <p:spPr>
          <a:xfrm>
            <a:off x="0" y="1107776"/>
            <a:ext cx="69635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유니티 관련 국비교육을 이수하고 유니티를 활용하여 게임을 개발하기 시작한 것이 정확히 </a:t>
            </a:r>
            <a:r>
              <a:rPr lang="en-US" altLang="ko-KR" dirty="0"/>
              <a:t>1</a:t>
            </a:r>
            <a:r>
              <a:rPr lang="ko-KR" altLang="en-US" dirty="0"/>
              <a:t>년이 되었습니다</a:t>
            </a:r>
            <a:r>
              <a:rPr lang="en-US" altLang="ko-KR" dirty="0"/>
              <a:t>. </a:t>
            </a:r>
            <a:r>
              <a:rPr lang="ko-KR" altLang="en-US" dirty="0"/>
              <a:t>해당 교육과정에서 주로 사용했던 컴포넌트들 외에도 사용하지 않았던 컴포넌트들을 적극 활용하여 유니티의 사용능력을 높일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2</a:t>
            </a:r>
            <a:r>
              <a:rPr lang="ko-KR" altLang="en-US" dirty="0"/>
              <a:t>월</a:t>
            </a:r>
            <a:r>
              <a:rPr lang="en-US" altLang="ko-KR" dirty="0"/>
              <a:t>17</a:t>
            </a:r>
            <a:r>
              <a:rPr lang="ko-KR" altLang="en-US" dirty="0"/>
              <a:t>일 가산에서 진행된 유니티</a:t>
            </a:r>
            <a:r>
              <a:rPr lang="en-US" altLang="ko-KR" dirty="0"/>
              <a:t>6 </a:t>
            </a:r>
            <a:r>
              <a:rPr lang="ko-KR" altLang="en-US" dirty="0"/>
              <a:t>데모 쇼케이스에 참여하여 추가된 기능들을 정리하고 해당 기능들을 위주로 사용해볼 계획입니다</a:t>
            </a:r>
            <a:r>
              <a:rPr lang="en-US" altLang="ko-KR" dirty="0"/>
              <a:t>. </a:t>
            </a:r>
            <a:r>
              <a:rPr lang="ko-KR" altLang="en-US" dirty="0"/>
              <a:t>특히 잘 활용하지 않았던 </a:t>
            </a:r>
            <a:r>
              <a:rPr lang="en-US" altLang="ko-KR" dirty="0"/>
              <a:t>Light</a:t>
            </a:r>
            <a:r>
              <a:rPr lang="ko-KR" altLang="en-US" dirty="0"/>
              <a:t>를 다뤄 게임을 제작해보겠습니다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외에도 </a:t>
            </a:r>
            <a:r>
              <a:rPr lang="ko-KR" altLang="en-US" dirty="0" err="1"/>
              <a:t>쉐이더와</a:t>
            </a:r>
            <a:r>
              <a:rPr lang="ko-KR" altLang="en-US" dirty="0"/>
              <a:t> </a:t>
            </a:r>
            <a:r>
              <a:rPr lang="en-US" altLang="ko-KR" dirty="0"/>
              <a:t>VFX</a:t>
            </a:r>
            <a:r>
              <a:rPr lang="ko-KR" altLang="en-US" dirty="0"/>
              <a:t>를 다뤄볼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해당 게임은 스팀에 무료로 업로드 예정이며 전체 코드는 깃에 업로드 되어있습니다</a:t>
            </a:r>
            <a:r>
              <a:rPr lang="en-US" altLang="ko-KR" dirty="0"/>
              <a:t>. </a:t>
            </a:r>
            <a:r>
              <a:rPr lang="ko-KR" altLang="en-US" dirty="0"/>
              <a:t>현재 스팀에 심의 및 오류가 있어 깃에 플레이가능한 파일을 같이 올렸습니다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hlinkClick r:id="rId2"/>
              </a:rPr>
              <a:t>깃 바로가기</a:t>
            </a:r>
            <a:endParaRPr lang="en-US" altLang="ko-KR" dirty="0"/>
          </a:p>
          <a:p>
            <a:r>
              <a:rPr lang="ko-KR" altLang="en-US" dirty="0">
                <a:hlinkClick r:id="rId3"/>
              </a:rPr>
              <a:t>플레이 영상 바로가기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19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B0CC0-530C-86C3-8039-0B4314020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우마무스메 한섭 이미지">
            <a:extLst>
              <a:ext uri="{FF2B5EF4-FFF2-40B4-BE49-F238E27FC236}">
                <a16:creationId xmlns:a16="http://schemas.microsoft.com/office/drawing/2014/main" id="{BB8353A9-AD84-69EE-F782-17A79FB0D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포켓몬스터 - 나무위키">
            <a:extLst>
              <a:ext uri="{FF2B5EF4-FFF2-40B4-BE49-F238E27FC236}">
                <a16:creationId xmlns:a16="http://schemas.microsoft.com/office/drawing/2014/main" id="{C37FB9B4-8171-2CAC-A7A8-754F391F5E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F961C-4750-6DE5-68DE-A308CCF58104}"/>
              </a:ext>
            </a:extLst>
          </p:cNvPr>
          <p:cNvSpPr txBox="1"/>
          <p:nvPr/>
        </p:nvSpPr>
        <p:spPr>
          <a:xfrm>
            <a:off x="0" y="8792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게임 내 주요 시스템</a:t>
            </a:r>
            <a:endParaRPr lang="en-US" altLang="ko-KR" sz="3200" dirty="0"/>
          </a:p>
        </p:txBody>
      </p:sp>
      <p:sp>
        <p:nvSpPr>
          <p:cNvPr id="10" name="AutoShape 6" descr="소드실드공식">
            <a:extLst>
              <a:ext uri="{FF2B5EF4-FFF2-40B4-BE49-F238E27FC236}">
                <a16:creationId xmlns:a16="http://schemas.microsoft.com/office/drawing/2014/main" id="{D03E24BD-EA96-7E88-7766-8DAC6E46E8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27685D-F3CD-51F6-8476-96AD3A9524D1}"/>
              </a:ext>
            </a:extLst>
          </p:cNvPr>
          <p:cNvSpPr txBox="1"/>
          <p:nvPr/>
        </p:nvSpPr>
        <p:spPr>
          <a:xfrm>
            <a:off x="95250" y="745967"/>
            <a:ext cx="8147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 action="ppaction://hlinksldjump"/>
              </a:rPr>
              <a:t>1.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2" action="ppaction://hlinksldjump"/>
              </a:rPr>
              <a:t>직급과 업적</a:t>
            </a:r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키메라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 action="ppaction://hlinksldjump"/>
              </a:rPr>
              <a:t>키메라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 action="ppaction://hlinksldjump"/>
              </a:rPr>
              <a:t>키메라 데이터 </a:t>
            </a:r>
            <a:r>
              <a:rPr lang="ko-KR" altLang="en-US" sz="14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 action="ppaction://hlinksldjump"/>
              </a:rPr>
              <a:t>스크립터블</a:t>
            </a:r>
            <a:r>
              <a:rPr lang="ko-KR" altLang="en-US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 action="ppaction://hlinksldjump"/>
              </a:rPr>
              <a:t> 오브젝트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5" action="ppaction://hlinksldjump"/>
              </a:rPr>
              <a:t>Dna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6" action="ppaction://hlinksldjump"/>
              </a:rPr>
              <a:t>Gene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7" action="ppaction://hlinksldjump"/>
              </a:rPr>
              <a:t>발생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8" action="ppaction://hlinksldjump"/>
              </a:rPr>
              <a:t>Status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9" action="ppaction://hlinksldjump"/>
              </a:rPr>
              <a:t>Skill</a:t>
            </a:r>
            <a:r>
              <a:rPr lang="en-US" altLang="ko-KR" sz="14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en-US" altLang="ko-KR" sz="1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dirty="0"/>
              <a:t>3. </a:t>
            </a:r>
            <a:r>
              <a:rPr lang="ko-KR" altLang="en-US" dirty="0"/>
              <a:t>전투</a:t>
            </a:r>
            <a:r>
              <a:rPr lang="en-US" altLang="ko-KR" sz="1400" dirty="0"/>
              <a:t>(</a:t>
            </a:r>
            <a:r>
              <a:rPr lang="ko-KR" altLang="en-US" sz="1400" dirty="0">
                <a:hlinkClick r:id="rId10" action="ppaction://hlinksldjump"/>
              </a:rPr>
              <a:t>공식</a:t>
            </a:r>
            <a:r>
              <a:rPr lang="en-US" altLang="ko-KR" sz="1400" dirty="0">
                <a:hlinkClick r:id="rId10" action="ppaction://hlinksldjump"/>
              </a:rPr>
              <a:t>/</a:t>
            </a:r>
            <a:r>
              <a:rPr lang="ko-KR" altLang="en-US" sz="1400" dirty="0">
                <a:hlinkClick r:id="rId10" action="ppaction://hlinksldjump"/>
              </a:rPr>
              <a:t>비공식 테스트</a:t>
            </a:r>
            <a:r>
              <a:rPr lang="en-US" altLang="ko-KR" sz="1400" dirty="0"/>
              <a:t>, </a:t>
            </a:r>
            <a:r>
              <a:rPr lang="ko-KR" altLang="en-US" sz="1400" dirty="0">
                <a:hlinkClick r:id="rId11" action="ppaction://hlinksldjump"/>
              </a:rPr>
              <a:t>적응형 </a:t>
            </a:r>
            <a:r>
              <a:rPr lang="en-US" altLang="ko-KR" sz="1400" dirty="0">
                <a:hlinkClick r:id="rId11" action="ppaction://hlinksldjump"/>
              </a:rPr>
              <a:t>NPC</a:t>
            </a:r>
            <a:r>
              <a:rPr lang="en-US" altLang="ko-KR" sz="1400" dirty="0"/>
              <a:t>)</a:t>
            </a:r>
          </a:p>
          <a:p>
            <a:r>
              <a:rPr lang="en-US" altLang="ko-KR" dirty="0"/>
              <a:t>4. </a:t>
            </a:r>
            <a:r>
              <a:rPr lang="ko-KR" altLang="en-US" dirty="0">
                <a:hlinkClick r:id="rId12" action="ppaction://hlinksldjump"/>
              </a:rPr>
              <a:t>인 게임 스토리</a:t>
            </a:r>
            <a:r>
              <a:rPr lang="en-US" altLang="ko-KR" sz="1400" dirty="0">
                <a:hlinkClick r:id="rId12" action="ppaction://hlinksldjump"/>
              </a:rPr>
              <a:t>(Json</a:t>
            </a:r>
            <a:r>
              <a:rPr lang="ko-KR" altLang="en-US" sz="1400" dirty="0">
                <a:hlinkClick r:id="rId12" action="ppaction://hlinksldjump"/>
              </a:rPr>
              <a:t>활용</a:t>
            </a:r>
            <a:r>
              <a:rPr lang="en-US" altLang="ko-KR" sz="1400" dirty="0">
                <a:hlinkClick r:id="rId12" action="ppaction://hlinksldjump"/>
              </a:rPr>
              <a:t>)</a:t>
            </a:r>
            <a:endParaRPr lang="en-US" altLang="ko-KR" sz="1400" dirty="0"/>
          </a:p>
          <a:p>
            <a:r>
              <a:rPr lang="en-US" altLang="ko-KR" dirty="0"/>
              <a:t>5. </a:t>
            </a:r>
            <a:r>
              <a:rPr lang="ko-KR" altLang="en-US" dirty="0">
                <a:hlinkClick r:id="rId13" action="ppaction://hlinksldjump"/>
              </a:rPr>
              <a:t>그 외</a:t>
            </a:r>
            <a:r>
              <a:rPr lang="en-US" altLang="ko-KR" sz="1400" dirty="0">
                <a:hlinkClick r:id="rId13" action="ppaction://hlinksldjump"/>
              </a:rPr>
              <a:t>(</a:t>
            </a:r>
            <a:r>
              <a:rPr lang="ko-KR" altLang="en-US" sz="1400" dirty="0">
                <a:hlinkClick r:id="rId13" action="ppaction://hlinksldjump"/>
              </a:rPr>
              <a:t>씬 전환</a:t>
            </a:r>
            <a:r>
              <a:rPr lang="en-US" altLang="ko-KR" sz="1400" dirty="0">
                <a:hlinkClick r:id="rId13" action="ppaction://hlinksldjump"/>
              </a:rPr>
              <a:t>, </a:t>
            </a:r>
            <a:r>
              <a:rPr lang="ko-KR" altLang="en-US" sz="1400" dirty="0">
                <a:hlinkClick r:id="rId13" action="ppaction://hlinksldjump"/>
              </a:rPr>
              <a:t>다 회 차 플레이 등</a:t>
            </a:r>
            <a:r>
              <a:rPr lang="en-US" altLang="ko-KR" sz="1400" dirty="0">
                <a:hlinkClick r:id="rId13" action="ppaction://hlinksldjump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979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3C1CDF-3CE0-F6EA-F325-69A0F673B265}"/>
              </a:ext>
            </a:extLst>
          </p:cNvPr>
          <p:cNvSpPr txBox="1"/>
          <p:nvPr/>
        </p:nvSpPr>
        <p:spPr>
          <a:xfrm>
            <a:off x="0" y="8792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hlinkClick r:id="rId2" action="ppaction://hlinksldjump"/>
              </a:rPr>
              <a:t>1. </a:t>
            </a:r>
            <a:r>
              <a:rPr lang="ko-KR" altLang="en-US" sz="3200" b="1" dirty="0">
                <a:hlinkClick r:id="rId2" action="ppaction://hlinksldjump"/>
              </a:rPr>
              <a:t>직급과 업적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B1783-B0D8-DF91-B9C1-A6167987ECEC}"/>
              </a:ext>
            </a:extLst>
          </p:cNvPr>
          <p:cNvSpPr txBox="1"/>
          <p:nvPr/>
        </p:nvSpPr>
        <p:spPr>
          <a:xfrm>
            <a:off x="0" y="939800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플레이어는 게임을 시작하면 가장 낮은 직급인 </a:t>
            </a:r>
            <a:r>
              <a:rPr lang="en-US" altLang="ko-KR" dirty="0"/>
              <a:t>Junior</a:t>
            </a:r>
            <a:r>
              <a:rPr lang="ko-KR" altLang="en-US" dirty="0"/>
              <a:t>부터 시작합니다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직급은 총 </a:t>
            </a:r>
            <a:r>
              <a:rPr lang="en-US" altLang="ko-KR" dirty="0"/>
              <a:t>4</a:t>
            </a:r>
            <a:r>
              <a:rPr lang="ko-KR" altLang="en-US" dirty="0"/>
              <a:t>개로 이루어져 있으며 플레이어는 </a:t>
            </a:r>
            <a:r>
              <a:rPr lang="en-US" altLang="ko-KR" sz="1800" dirty="0"/>
              <a:t>Junior, Senior, Principal, Director</a:t>
            </a:r>
            <a:r>
              <a:rPr lang="ko-KR" altLang="en-US" dirty="0"/>
              <a:t> 순으로 직급을 상승시킬 수 있습니다</a:t>
            </a:r>
            <a:r>
              <a:rPr lang="en-US" altLang="ko-KR" dirty="0"/>
              <a:t>. </a:t>
            </a:r>
            <a:r>
              <a:rPr lang="ko-KR" altLang="en-US" dirty="0"/>
              <a:t>직급은 플레이어의 여러가지 활동을 통한</a:t>
            </a:r>
            <a:r>
              <a:rPr lang="en-US" altLang="ko-KR" sz="1800" dirty="0"/>
              <a:t> </a:t>
            </a:r>
            <a:r>
              <a:rPr lang="ko-KR" altLang="en-US" sz="1800" dirty="0"/>
              <a:t>연구 성과에 따라 상승합니다</a:t>
            </a:r>
            <a:r>
              <a:rPr lang="en-US" altLang="ko-KR" sz="1800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로비 </a:t>
            </a:r>
            <a:r>
              <a:rPr lang="en-US" altLang="ko-KR" dirty="0"/>
              <a:t>– </a:t>
            </a:r>
            <a:r>
              <a:rPr lang="ko-KR" altLang="en-US" dirty="0"/>
              <a:t>내 권한 화면                                                 </a:t>
            </a:r>
            <a:r>
              <a:rPr lang="en-US" altLang="ko-KR" dirty="0"/>
              <a:t>2. </a:t>
            </a:r>
            <a:r>
              <a:rPr lang="ko-KR" altLang="en-US" dirty="0"/>
              <a:t>내 권한 </a:t>
            </a:r>
            <a:r>
              <a:rPr lang="en-US" altLang="ko-KR" dirty="0"/>
              <a:t>– </a:t>
            </a:r>
            <a:r>
              <a:rPr lang="ko-KR" altLang="en-US" dirty="0"/>
              <a:t>연구 성과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D56DA6-57A8-D4C7-6852-D0E6BFAB2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29000"/>
            <a:ext cx="5943600" cy="3329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051F95-5864-71CE-7266-C61C26E8C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3429000"/>
            <a:ext cx="5943600" cy="33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1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EC617-9FFB-5AEC-AD0D-E41B95D3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2E2E18-8ACF-DEF6-0B3A-321D9065A7A7}"/>
              </a:ext>
            </a:extLst>
          </p:cNvPr>
          <p:cNvSpPr txBox="1"/>
          <p:nvPr/>
        </p:nvSpPr>
        <p:spPr>
          <a:xfrm>
            <a:off x="0" y="8792"/>
            <a:ext cx="12083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직급과 업적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전체 코드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관련 인터페이스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클래스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매니저</a:t>
            </a:r>
            <a:r>
              <a:rPr lang="en-US" altLang="ko-KR" sz="2000" b="1" dirty="0"/>
              <a:t>)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3C7E1-C0E2-6A2F-BC32-1B1F8413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8" y="593567"/>
            <a:ext cx="4044438" cy="61696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F18606-6A8E-2ABD-4F17-6490E173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489" y="637183"/>
            <a:ext cx="5880712" cy="60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1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5930</Words>
  <Application>Microsoft Office PowerPoint</Application>
  <PresentationFormat>와이드스크린</PresentationFormat>
  <Paragraphs>597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1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규복 이</dc:creator>
  <cp:lastModifiedBy>규복 이</cp:lastModifiedBy>
  <cp:revision>29</cp:revision>
  <dcterms:created xsi:type="dcterms:W3CDTF">2025-02-20T13:30:48Z</dcterms:created>
  <dcterms:modified xsi:type="dcterms:W3CDTF">2025-02-24T04:40:08Z</dcterms:modified>
</cp:coreProperties>
</file>